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4"/>
  </p:sldMasterIdLst>
  <p:notesMasterIdLst>
    <p:notesMasterId r:id="rId67"/>
  </p:notesMasterIdLst>
  <p:handoutMasterIdLst>
    <p:handoutMasterId r:id="rId68"/>
  </p:handoutMasterIdLst>
  <p:sldIdLst>
    <p:sldId id="262" r:id="rId5"/>
    <p:sldId id="392" r:id="rId6"/>
    <p:sldId id="368" r:id="rId7"/>
    <p:sldId id="424" r:id="rId8"/>
    <p:sldId id="418" r:id="rId9"/>
    <p:sldId id="390" r:id="rId10"/>
    <p:sldId id="391" r:id="rId11"/>
    <p:sldId id="371" r:id="rId12"/>
    <p:sldId id="372" r:id="rId13"/>
    <p:sldId id="431" r:id="rId14"/>
    <p:sldId id="427" r:id="rId15"/>
    <p:sldId id="373" r:id="rId16"/>
    <p:sldId id="375" r:id="rId17"/>
    <p:sldId id="379" r:id="rId18"/>
    <p:sldId id="433" r:id="rId19"/>
    <p:sldId id="435" r:id="rId20"/>
    <p:sldId id="380" r:id="rId21"/>
    <p:sldId id="384" r:id="rId22"/>
    <p:sldId id="381" r:id="rId23"/>
    <p:sldId id="410" r:id="rId24"/>
    <p:sldId id="383" r:id="rId25"/>
    <p:sldId id="382" r:id="rId26"/>
    <p:sldId id="385" r:id="rId27"/>
    <p:sldId id="386" r:id="rId28"/>
    <p:sldId id="394" r:id="rId29"/>
    <p:sldId id="387" r:id="rId30"/>
    <p:sldId id="388" r:id="rId31"/>
    <p:sldId id="429" r:id="rId32"/>
    <p:sldId id="428" r:id="rId33"/>
    <p:sldId id="389" r:id="rId34"/>
    <p:sldId id="393" r:id="rId35"/>
    <p:sldId id="404" r:id="rId36"/>
    <p:sldId id="407" r:id="rId37"/>
    <p:sldId id="408" r:id="rId38"/>
    <p:sldId id="411" r:id="rId39"/>
    <p:sldId id="405" r:id="rId40"/>
    <p:sldId id="406" r:id="rId41"/>
    <p:sldId id="423" r:id="rId42"/>
    <p:sldId id="419" r:id="rId43"/>
    <p:sldId id="369" r:id="rId44"/>
    <p:sldId id="398" r:id="rId45"/>
    <p:sldId id="399" r:id="rId46"/>
    <p:sldId id="400" r:id="rId47"/>
    <p:sldId id="401" r:id="rId48"/>
    <p:sldId id="403" r:id="rId49"/>
    <p:sldId id="402" r:id="rId50"/>
    <p:sldId id="413" r:id="rId51"/>
    <p:sldId id="374" r:id="rId52"/>
    <p:sldId id="414" r:id="rId53"/>
    <p:sldId id="415" r:id="rId54"/>
    <p:sldId id="416" r:id="rId55"/>
    <p:sldId id="434" r:id="rId56"/>
    <p:sldId id="426" r:id="rId57"/>
    <p:sldId id="430" r:id="rId58"/>
    <p:sldId id="417" r:id="rId59"/>
    <p:sldId id="377" r:id="rId60"/>
    <p:sldId id="422" r:id="rId61"/>
    <p:sldId id="421" r:id="rId62"/>
    <p:sldId id="425" r:id="rId63"/>
    <p:sldId id="420" r:id="rId64"/>
    <p:sldId id="395" r:id="rId65"/>
    <p:sldId id="397" r:id="rId6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971FA-3ED9-4DCF-8AD8-C79CFB18C2C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EBF7F6B-F2D9-4DEC-B7E0-D5187347FE63}">
      <dgm:prSet/>
      <dgm:spPr/>
      <dgm:t>
        <a:bodyPr/>
        <a:lstStyle/>
        <a:p>
          <a:r>
            <a:rPr lang="sv-SE" noProof="0" dirty="0"/>
            <a:t>Använd då chattfunktionen för inlägg och frågor.</a:t>
          </a:r>
        </a:p>
      </dgm:t>
    </dgm:pt>
    <dgm:pt modelId="{DB9AC708-9D02-4DDD-B4A4-E2D7A19DCF7E}" type="parTrans" cxnId="{2D0666FB-B025-4CE8-9C3C-4E08CC1793F5}">
      <dgm:prSet/>
      <dgm:spPr/>
      <dgm:t>
        <a:bodyPr/>
        <a:lstStyle/>
        <a:p>
          <a:endParaRPr lang="en-US"/>
        </a:p>
      </dgm:t>
    </dgm:pt>
    <dgm:pt modelId="{F080FC14-B64F-4AEB-8AE1-03189A0DE0C8}" type="sibTrans" cxnId="{2D0666FB-B025-4CE8-9C3C-4E08CC1793F5}">
      <dgm:prSet/>
      <dgm:spPr/>
      <dgm:t>
        <a:bodyPr/>
        <a:lstStyle/>
        <a:p>
          <a:endParaRPr lang="en-US"/>
        </a:p>
      </dgm:t>
    </dgm:pt>
    <dgm:pt modelId="{0BE2A4B3-46CE-4CB4-9414-DFD2E79E9B47}">
      <dgm:prSet/>
      <dgm:spPr/>
      <dgm:t>
        <a:bodyPr/>
        <a:lstStyle/>
        <a:p>
          <a:r>
            <a:rPr lang="sv-SE" dirty="0"/>
            <a:t>Under presentationerna kommer era mikrofoner att vara mutade.</a:t>
          </a:r>
        </a:p>
      </dgm:t>
    </dgm:pt>
    <dgm:pt modelId="{E39A5CD9-BFCD-4126-9AAE-9E7A77BCB421}" type="parTrans" cxnId="{3F0E3089-9107-4772-AB34-1F412853285F}">
      <dgm:prSet/>
      <dgm:spPr/>
      <dgm:t>
        <a:bodyPr/>
        <a:lstStyle/>
        <a:p>
          <a:endParaRPr lang="sv-SE"/>
        </a:p>
      </dgm:t>
    </dgm:pt>
    <dgm:pt modelId="{68513E4F-DA43-4E51-A210-5286CE2728C1}" type="sibTrans" cxnId="{3F0E3089-9107-4772-AB34-1F412853285F}">
      <dgm:prSet/>
      <dgm:spPr/>
      <dgm:t>
        <a:bodyPr/>
        <a:lstStyle/>
        <a:p>
          <a:endParaRPr lang="sv-SE"/>
        </a:p>
      </dgm:t>
    </dgm:pt>
    <dgm:pt modelId="{9798D51A-CDC0-48DE-AD22-3C1F59A5E807}" type="pres">
      <dgm:prSet presAssocID="{826971FA-3ED9-4DCF-8AD8-C79CFB18C2C9}" presName="linear" presStyleCnt="0">
        <dgm:presLayoutVars>
          <dgm:animLvl val="lvl"/>
          <dgm:resizeHandles val="exact"/>
        </dgm:presLayoutVars>
      </dgm:prSet>
      <dgm:spPr/>
    </dgm:pt>
    <dgm:pt modelId="{4EDBA9D9-A5C4-4554-BDCD-0E8896CAFFBD}" type="pres">
      <dgm:prSet presAssocID="{0BE2A4B3-46CE-4CB4-9414-DFD2E79E9B47}" presName="parentText" presStyleLbl="node1" presStyleIdx="0" presStyleCnt="2">
        <dgm:presLayoutVars>
          <dgm:chMax val="0"/>
          <dgm:bulletEnabled val="1"/>
        </dgm:presLayoutVars>
      </dgm:prSet>
      <dgm:spPr/>
    </dgm:pt>
    <dgm:pt modelId="{CDF1E7D9-82BF-42E6-89DB-E248D25618B3}" type="pres">
      <dgm:prSet presAssocID="{68513E4F-DA43-4E51-A210-5286CE2728C1}" presName="spacer" presStyleCnt="0"/>
      <dgm:spPr/>
    </dgm:pt>
    <dgm:pt modelId="{0C21A445-F41B-427B-A2A3-A1B586C78EAC}" type="pres">
      <dgm:prSet presAssocID="{7EBF7F6B-F2D9-4DEC-B7E0-D5187347FE63}" presName="parentText" presStyleLbl="node1" presStyleIdx="1" presStyleCnt="2">
        <dgm:presLayoutVars>
          <dgm:chMax val="0"/>
          <dgm:bulletEnabled val="1"/>
        </dgm:presLayoutVars>
      </dgm:prSet>
      <dgm:spPr/>
    </dgm:pt>
  </dgm:ptLst>
  <dgm:cxnLst>
    <dgm:cxn modelId="{16248F12-2299-42B1-8BC8-DADD5D4832E5}" type="presOf" srcId="{0BE2A4B3-46CE-4CB4-9414-DFD2E79E9B47}" destId="{4EDBA9D9-A5C4-4554-BDCD-0E8896CAFFBD}" srcOrd="0" destOrd="0" presId="urn:microsoft.com/office/officeart/2005/8/layout/vList2"/>
    <dgm:cxn modelId="{3F0E3089-9107-4772-AB34-1F412853285F}" srcId="{826971FA-3ED9-4DCF-8AD8-C79CFB18C2C9}" destId="{0BE2A4B3-46CE-4CB4-9414-DFD2E79E9B47}" srcOrd="0" destOrd="0" parTransId="{E39A5CD9-BFCD-4126-9AAE-9E7A77BCB421}" sibTransId="{68513E4F-DA43-4E51-A210-5286CE2728C1}"/>
    <dgm:cxn modelId="{83D41B9A-65B3-46FB-AAD9-C36FB2DAE186}" type="presOf" srcId="{826971FA-3ED9-4DCF-8AD8-C79CFB18C2C9}" destId="{9798D51A-CDC0-48DE-AD22-3C1F59A5E807}" srcOrd="0" destOrd="0" presId="urn:microsoft.com/office/officeart/2005/8/layout/vList2"/>
    <dgm:cxn modelId="{1DAA31F8-03F2-456F-978F-1DFD25345334}" type="presOf" srcId="{7EBF7F6B-F2D9-4DEC-B7E0-D5187347FE63}" destId="{0C21A445-F41B-427B-A2A3-A1B586C78EAC}" srcOrd="0" destOrd="0" presId="urn:microsoft.com/office/officeart/2005/8/layout/vList2"/>
    <dgm:cxn modelId="{2D0666FB-B025-4CE8-9C3C-4E08CC1793F5}" srcId="{826971FA-3ED9-4DCF-8AD8-C79CFB18C2C9}" destId="{7EBF7F6B-F2D9-4DEC-B7E0-D5187347FE63}" srcOrd="1" destOrd="0" parTransId="{DB9AC708-9D02-4DDD-B4A4-E2D7A19DCF7E}" sibTransId="{F080FC14-B64F-4AEB-8AE1-03189A0DE0C8}"/>
    <dgm:cxn modelId="{41010DDE-7B2D-44AA-99D3-38CFE0479C8A}" type="presParOf" srcId="{9798D51A-CDC0-48DE-AD22-3C1F59A5E807}" destId="{4EDBA9D9-A5C4-4554-BDCD-0E8896CAFFBD}" srcOrd="0" destOrd="0" presId="urn:microsoft.com/office/officeart/2005/8/layout/vList2"/>
    <dgm:cxn modelId="{1AA3A93A-2AAB-462D-81C6-8C95EEC34984}" type="presParOf" srcId="{9798D51A-CDC0-48DE-AD22-3C1F59A5E807}" destId="{CDF1E7D9-82BF-42E6-89DB-E248D25618B3}" srcOrd="1" destOrd="0" presId="urn:microsoft.com/office/officeart/2005/8/layout/vList2"/>
    <dgm:cxn modelId="{2437D644-1C3A-42DA-903E-6733165DF319}" type="presParOf" srcId="{9798D51A-CDC0-48DE-AD22-3C1F59A5E807}" destId="{0C21A445-F41B-427B-A2A3-A1B586C78EA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54B7B8-9C1A-4100-8727-1805A9F6E2B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E23F3C8-27E0-44E9-A76D-548F85D7C381}">
      <dgm:prSet/>
      <dgm:spPr/>
      <dgm:t>
        <a:bodyPr/>
        <a:lstStyle/>
        <a:p>
          <a:r>
            <a:rPr lang="en-US" dirty="0" err="1"/>
            <a:t>Gör</a:t>
          </a:r>
          <a:r>
            <a:rPr lang="en-US" dirty="0"/>
            <a:t> </a:t>
          </a:r>
          <a:r>
            <a:rPr lang="en-US" dirty="0" err="1"/>
            <a:t>modulval</a:t>
          </a:r>
          <a:r>
            <a:rPr lang="en-US" dirty="0"/>
            <a:t> </a:t>
          </a:r>
          <a:r>
            <a:rPr lang="en-US" dirty="0" err="1"/>
            <a:t>först</a:t>
          </a:r>
          <a:r>
            <a:rPr lang="en-US" dirty="0"/>
            <a:t>	CNV		</a:t>
          </a:r>
          <a:r>
            <a:rPr lang="en-US" dirty="0" err="1"/>
            <a:t>Trombos</a:t>
          </a:r>
          <a:r>
            <a:rPr lang="en-US" dirty="0"/>
            <a:t>	Diabetes</a:t>
          </a:r>
        </a:p>
      </dgm:t>
    </dgm:pt>
    <dgm:pt modelId="{F6B6A30E-541D-436D-8A62-CA97AA7F9413}" type="parTrans" cxnId="{3A6FAD90-04C6-4685-87C8-3E691FB973CD}">
      <dgm:prSet/>
      <dgm:spPr/>
      <dgm:t>
        <a:bodyPr/>
        <a:lstStyle/>
        <a:p>
          <a:endParaRPr lang="en-US"/>
        </a:p>
      </dgm:t>
    </dgm:pt>
    <dgm:pt modelId="{48DB94DF-3321-4426-8DC2-227F5E5E0BFA}" type="sibTrans" cxnId="{3A6FAD90-04C6-4685-87C8-3E691FB973CD}">
      <dgm:prSet/>
      <dgm:spPr/>
      <dgm:t>
        <a:bodyPr/>
        <a:lstStyle/>
        <a:p>
          <a:endParaRPr lang="en-US"/>
        </a:p>
      </dgm:t>
    </dgm:pt>
    <dgm:pt modelId="{B855A936-17B4-43F8-BEC9-85C5FCD1F63D}">
      <dgm:prSet/>
      <dgm:spPr/>
      <dgm:t>
        <a:bodyPr/>
        <a:lstStyle/>
        <a:p>
          <a:r>
            <a:rPr lang="en-US" dirty="0"/>
            <a:t>Val av </a:t>
          </a:r>
          <a:r>
            <a:rPr lang="en-US" dirty="0" err="1"/>
            <a:t>höger</a:t>
          </a:r>
          <a:r>
            <a:rPr lang="en-US" dirty="0"/>
            <a:t> </a:t>
          </a:r>
          <a:r>
            <a:rPr lang="en-US" dirty="0" err="1"/>
            <a:t>eller</a:t>
          </a:r>
          <a:r>
            <a:rPr lang="en-US" dirty="0"/>
            <a:t> </a:t>
          </a:r>
          <a:r>
            <a:rPr lang="en-US" dirty="0" err="1"/>
            <a:t>vänster</a:t>
          </a:r>
          <a:r>
            <a:rPr lang="en-US" dirty="0"/>
            <a:t> </a:t>
          </a:r>
          <a:r>
            <a:rPr lang="en-US" dirty="0" err="1"/>
            <a:t>öga</a:t>
          </a:r>
          <a:r>
            <a:rPr lang="en-US" dirty="0"/>
            <a:t>!</a:t>
          </a:r>
        </a:p>
      </dgm:t>
    </dgm:pt>
    <dgm:pt modelId="{F3AD6B4A-8CF0-4B80-BE2B-28FF10DCA99A}" type="parTrans" cxnId="{E44E1720-B12F-45BC-928F-D4448200E99D}">
      <dgm:prSet/>
      <dgm:spPr/>
      <dgm:t>
        <a:bodyPr/>
        <a:lstStyle/>
        <a:p>
          <a:endParaRPr lang="en-US"/>
        </a:p>
      </dgm:t>
    </dgm:pt>
    <dgm:pt modelId="{C5091427-C4CC-4E19-954C-27126A376650}" type="sibTrans" cxnId="{E44E1720-B12F-45BC-928F-D4448200E99D}">
      <dgm:prSet/>
      <dgm:spPr/>
      <dgm:t>
        <a:bodyPr/>
        <a:lstStyle/>
        <a:p>
          <a:endParaRPr lang="en-US"/>
        </a:p>
      </dgm:t>
    </dgm:pt>
    <dgm:pt modelId="{F6DC2ABB-A6CE-46A8-8551-453C750A443D}">
      <dgm:prSet/>
      <dgm:spPr/>
      <dgm:t>
        <a:bodyPr/>
        <a:lstStyle/>
        <a:p>
          <a:r>
            <a:rPr lang="en-US"/>
            <a:t>Höger öga valt vilket ger blå linje för fliken.</a:t>
          </a:r>
        </a:p>
      </dgm:t>
    </dgm:pt>
    <dgm:pt modelId="{0AFC88DE-FA00-487A-BA12-F2A0D1A10AB8}" type="parTrans" cxnId="{DC3F7D7A-AB9D-4257-97C5-CE4DCBB8F76B}">
      <dgm:prSet/>
      <dgm:spPr/>
      <dgm:t>
        <a:bodyPr/>
        <a:lstStyle/>
        <a:p>
          <a:endParaRPr lang="en-US"/>
        </a:p>
      </dgm:t>
    </dgm:pt>
    <dgm:pt modelId="{5F99C1C1-5B17-4047-9B60-9C8A7E1238D0}" type="sibTrans" cxnId="{DC3F7D7A-AB9D-4257-97C5-CE4DCBB8F76B}">
      <dgm:prSet/>
      <dgm:spPr/>
      <dgm:t>
        <a:bodyPr/>
        <a:lstStyle/>
        <a:p>
          <a:endParaRPr lang="en-US"/>
        </a:p>
      </dgm:t>
    </dgm:pt>
    <dgm:pt modelId="{B13D3267-A709-4C3D-8426-3B86C8089686}" type="pres">
      <dgm:prSet presAssocID="{5154B7B8-9C1A-4100-8727-1805A9F6E2BA}" presName="hierChild1" presStyleCnt="0">
        <dgm:presLayoutVars>
          <dgm:chPref val="1"/>
          <dgm:dir/>
          <dgm:animOne val="branch"/>
          <dgm:animLvl val="lvl"/>
          <dgm:resizeHandles/>
        </dgm:presLayoutVars>
      </dgm:prSet>
      <dgm:spPr/>
    </dgm:pt>
    <dgm:pt modelId="{E8F73F8C-9D8D-4E3E-A077-8DEBF025322D}" type="pres">
      <dgm:prSet presAssocID="{1E23F3C8-27E0-44E9-A76D-548F85D7C381}" presName="hierRoot1" presStyleCnt="0"/>
      <dgm:spPr/>
    </dgm:pt>
    <dgm:pt modelId="{45993AAC-C4AB-4685-82D5-E0808F872BDC}" type="pres">
      <dgm:prSet presAssocID="{1E23F3C8-27E0-44E9-A76D-548F85D7C381}" presName="composite" presStyleCnt="0"/>
      <dgm:spPr/>
    </dgm:pt>
    <dgm:pt modelId="{14A01D5A-4173-436D-B81D-658E5AD3707F}" type="pres">
      <dgm:prSet presAssocID="{1E23F3C8-27E0-44E9-A76D-548F85D7C381}" presName="background" presStyleLbl="node0" presStyleIdx="0" presStyleCnt="3"/>
      <dgm:spPr/>
    </dgm:pt>
    <dgm:pt modelId="{E25EE8B6-3861-414E-9EFF-AFF8DCEDC791}" type="pres">
      <dgm:prSet presAssocID="{1E23F3C8-27E0-44E9-A76D-548F85D7C381}" presName="text" presStyleLbl="fgAcc0" presStyleIdx="0" presStyleCnt="3" custLinFactNeighborX="-504" custLinFactNeighborY="-2876">
        <dgm:presLayoutVars>
          <dgm:chPref val="3"/>
        </dgm:presLayoutVars>
      </dgm:prSet>
      <dgm:spPr/>
    </dgm:pt>
    <dgm:pt modelId="{7BDF1448-B3A6-4EFA-A727-02EBE370FEC5}" type="pres">
      <dgm:prSet presAssocID="{1E23F3C8-27E0-44E9-A76D-548F85D7C381}" presName="hierChild2" presStyleCnt="0"/>
      <dgm:spPr/>
    </dgm:pt>
    <dgm:pt modelId="{E2789579-825D-4C03-A3AD-3ACF322A6F75}" type="pres">
      <dgm:prSet presAssocID="{B855A936-17B4-43F8-BEC9-85C5FCD1F63D}" presName="hierRoot1" presStyleCnt="0"/>
      <dgm:spPr/>
    </dgm:pt>
    <dgm:pt modelId="{C59B402B-4EB1-4731-AA5A-F2B06352F0D3}" type="pres">
      <dgm:prSet presAssocID="{B855A936-17B4-43F8-BEC9-85C5FCD1F63D}" presName="composite" presStyleCnt="0"/>
      <dgm:spPr/>
    </dgm:pt>
    <dgm:pt modelId="{2E25AEE5-F585-4A6D-9147-8A64E8E1AE2A}" type="pres">
      <dgm:prSet presAssocID="{B855A936-17B4-43F8-BEC9-85C5FCD1F63D}" presName="background" presStyleLbl="node0" presStyleIdx="1" presStyleCnt="3"/>
      <dgm:spPr/>
    </dgm:pt>
    <dgm:pt modelId="{6DC8AC20-FE9D-468C-AA1C-F015675E179A}" type="pres">
      <dgm:prSet presAssocID="{B855A936-17B4-43F8-BEC9-85C5FCD1F63D}" presName="text" presStyleLbl="fgAcc0" presStyleIdx="1" presStyleCnt="3">
        <dgm:presLayoutVars>
          <dgm:chPref val="3"/>
        </dgm:presLayoutVars>
      </dgm:prSet>
      <dgm:spPr/>
    </dgm:pt>
    <dgm:pt modelId="{6E8F59C5-D822-4096-880C-C6418B506A01}" type="pres">
      <dgm:prSet presAssocID="{B855A936-17B4-43F8-BEC9-85C5FCD1F63D}" presName="hierChild2" presStyleCnt="0"/>
      <dgm:spPr/>
    </dgm:pt>
    <dgm:pt modelId="{1EDFE58D-612D-4F7B-9706-FB2EB75BC8C9}" type="pres">
      <dgm:prSet presAssocID="{F6DC2ABB-A6CE-46A8-8551-453C750A443D}" presName="hierRoot1" presStyleCnt="0"/>
      <dgm:spPr/>
    </dgm:pt>
    <dgm:pt modelId="{A3A8B608-394E-47C5-BDB1-2A4860991499}" type="pres">
      <dgm:prSet presAssocID="{F6DC2ABB-A6CE-46A8-8551-453C750A443D}" presName="composite" presStyleCnt="0"/>
      <dgm:spPr/>
    </dgm:pt>
    <dgm:pt modelId="{29C3DD1F-7A58-4927-9FF0-1D3C47441BC8}" type="pres">
      <dgm:prSet presAssocID="{F6DC2ABB-A6CE-46A8-8551-453C750A443D}" presName="background" presStyleLbl="node0" presStyleIdx="2" presStyleCnt="3"/>
      <dgm:spPr/>
    </dgm:pt>
    <dgm:pt modelId="{9250AF11-FEBE-4447-8D0D-9200D88D9AC7}" type="pres">
      <dgm:prSet presAssocID="{F6DC2ABB-A6CE-46A8-8551-453C750A443D}" presName="text" presStyleLbl="fgAcc0" presStyleIdx="2" presStyleCnt="3">
        <dgm:presLayoutVars>
          <dgm:chPref val="3"/>
        </dgm:presLayoutVars>
      </dgm:prSet>
      <dgm:spPr/>
    </dgm:pt>
    <dgm:pt modelId="{F7205E97-69CD-423E-8D0E-1C5F159225CA}" type="pres">
      <dgm:prSet presAssocID="{F6DC2ABB-A6CE-46A8-8551-453C750A443D}" presName="hierChild2" presStyleCnt="0"/>
      <dgm:spPr/>
    </dgm:pt>
  </dgm:ptLst>
  <dgm:cxnLst>
    <dgm:cxn modelId="{0D2F3206-2CE5-4E7F-907B-34DEF42FF664}" type="presOf" srcId="{F6DC2ABB-A6CE-46A8-8551-453C750A443D}" destId="{9250AF11-FEBE-4447-8D0D-9200D88D9AC7}" srcOrd="0" destOrd="0" presId="urn:microsoft.com/office/officeart/2005/8/layout/hierarchy1"/>
    <dgm:cxn modelId="{E44E1720-B12F-45BC-928F-D4448200E99D}" srcId="{5154B7B8-9C1A-4100-8727-1805A9F6E2BA}" destId="{B855A936-17B4-43F8-BEC9-85C5FCD1F63D}" srcOrd="1" destOrd="0" parTransId="{F3AD6B4A-8CF0-4B80-BE2B-28FF10DCA99A}" sibTransId="{C5091427-C4CC-4E19-954C-27126A376650}"/>
    <dgm:cxn modelId="{DC3F7D7A-AB9D-4257-97C5-CE4DCBB8F76B}" srcId="{5154B7B8-9C1A-4100-8727-1805A9F6E2BA}" destId="{F6DC2ABB-A6CE-46A8-8551-453C750A443D}" srcOrd="2" destOrd="0" parTransId="{0AFC88DE-FA00-487A-BA12-F2A0D1A10AB8}" sibTransId="{5F99C1C1-5B17-4047-9B60-9C8A7E1238D0}"/>
    <dgm:cxn modelId="{69EF8B7B-0792-4A1C-9B7E-732547AB4FE5}" type="presOf" srcId="{5154B7B8-9C1A-4100-8727-1805A9F6E2BA}" destId="{B13D3267-A709-4C3D-8426-3B86C8089686}" srcOrd="0" destOrd="0" presId="urn:microsoft.com/office/officeart/2005/8/layout/hierarchy1"/>
    <dgm:cxn modelId="{3A6FAD90-04C6-4685-87C8-3E691FB973CD}" srcId="{5154B7B8-9C1A-4100-8727-1805A9F6E2BA}" destId="{1E23F3C8-27E0-44E9-A76D-548F85D7C381}" srcOrd="0" destOrd="0" parTransId="{F6B6A30E-541D-436D-8A62-CA97AA7F9413}" sibTransId="{48DB94DF-3321-4426-8DC2-227F5E5E0BFA}"/>
    <dgm:cxn modelId="{36D24C9E-C8D7-46B1-B95F-7BBD3E55569B}" type="presOf" srcId="{B855A936-17B4-43F8-BEC9-85C5FCD1F63D}" destId="{6DC8AC20-FE9D-468C-AA1C-F015675E179A}" srcOrd="0" destOrd="0" presId="urn:microsoft.com/office/officeart/2005/8/layout/hierarchy1"/>
    <dgm:cxn modelId="{4EE907B6-F34A-44CC-AC9C-6CFFC734CF0D}" type="presOf" srcId="{1E23F3C8-27E0-44E9-A76D-548F85D7C381}" destId="{E25EE8B6-3861-414E-9EFF-AFF8DCEDC791}" srcOrd="0" destOrd="0" presId="urn:microsoft.com/office/officeart/2005/8/layout/hierarchy1"/>
    <dgm:cxn modelId="{B38DEC11-7F3B-410C-9A66-2C108E20C7D7}" type="presParOf" srcId="{B13D3267-A709-4C3D-8426-3B86C8089686}" destId="{E8F73F8C-9D8D-4E3E-A077-8DEBF025322D}" srcOrd="0" destOrd="0" presId="urn:microsoft.com/office/officeart/2005/8/layout/hierarchy1"/>
    <dgm:cxn modelId="{190CB0E8-C8F6-491F-AABA-F088F3B07D59}" type="presParOf" srcId="{E8F73F8C-9D8D-4E3E-A077-8DEBF025322D}" destId="{45993AAC-C4AB-4685-82D5-E0808F872BDC}" srcOrd="0" destOrd="0" presId="urn:microsoft.com/office/officeart/2005/8/layout/hierarchy1"/>
    <dgm:cxn modelId="{B9A002DB-DC61-4687-AC04-C9D17ED18EA3}" type="presParOf" srcId="{45993AAC-C4AB-4685-82D5-E0808F872BDC}" destId="{14A01D5A-4173-436D-B81D-658E5AD3707F}" srcOrd="0" destOrd="0" presId="urn:microsoft.com/office/officeart/2005/8/layout/hierarchy1"/>
    <dgm:cxn modelId="{45DA9CEE-8150-4150-9EDE-1846190777E2}" type="presParOf" srcId="{45993AAC-C4AB-4685-82D5-E0808F872BDC}" destId="{E25EE8B6-3861-414E-9EFF-AFF8DCEDC791}" srcOrd="1" destOrd="0" presId="urn:microsoft.com/office/officeart/2005/8/layout/hierarchy1"/>
    <dgm:cxn modelId="{FFC5A149-1D63-4170-A671-955FCDB95D5E}" type="presParOf" srcId="{E8F73F8C-9D8D-4E3E-A077-8DEBF025322D}" destId="{7BDF1448-B3A6-4EFA-A727-02EBE370FEC5}" srcOrd="1" destOrd="0" presId="urn:microsoft.com/office/officeart/2005/8/layout/hierarchy1"/>
    <dgm:cxn modelId="{17664D98-8171-42A0-B0EC-3AE2F6517BB8}" type="presParOf" srcId="{B13D3267-A709-4C3D-8426-3B86C8089686}" destId="{E2789579-825D-4C03-A3AD-3ACF322A6F75}" srcOrd="1" destOrd="0" presId="urn:microsoft.com/office/officeart/2005/8/layout/hierarchy1"/>
    <dgm:cxn modelId="{65F0B484-3EBC-45BC-A298-5F9F4117CD46}" type="presParOf" srcId="{E2789579-825D-4C03-A3AD-3ACF322A6F75}" destId="{C59B402B-4EB1-4731-AA5A-F2B06352F0D3}" srcOrd="0" destOrd="0" presId="urn:microsoft.com/office/officeart/2005/8/layout/hierarchy1"/>
    <dgm:cxn modelId="{0E392EE2-6038-4B51-A96B-476612C418F0}" type="presParOf" srcId="{C59B402B-4EB1-4731-AA5A-F2B06352F0D3}" destId="{2E25AEE5-F585-4A6D-9147-8A64E8E1AE2A}" srcOrd="0" destOrd="0" presId="urn:microsoft.com/office/officeart/2005/8/layout/hierarchy1"/>
    <dgm:cxn modelId="{535D7547-5CCC-4F57-BC0B-E5E559D70A5C}" type="presParOf" srcId="{C59B402B-4EB1-4731-AA5A-F2B06352F0D3}" destId="{6DC8AC20-FE9D-468C-AA1C-F015675E179A}" srcOrd="1" destOrd="0" presId="urn:microsoft.com/office/officeart/2005/8/layout/hierarchy1"/>
    <dgm:cxn modelId="{7E980D1D-9C68-49C3-8456-53A1B0EE3EF9}" type="presParOf" srcId="{E2789579-825D-4C03-A3AD-3ACF322A6F75}" destId="{6E8F59C5-D822-4096-880C-C6418B506A01}" srcOrd="1" destOrd="0" presId="urn:microsoft.com/office/officeart/2005/8/layout/hierarchy1"/>
    <dgm:cxn modelId="{CC029156-4C65-47A9-9959-58BEB8CE508B}" type="presParOf" srcId="{B13D3267-A709-4C3D-8426-3B86C8089686}" destId="{1EDFE58D-612D-4F7B-9706-FB2EB75BC8C9}" srcOrd="2" destOrd="0" presId="urn:microsoft.com/office/officeart/2005/8/layout/hierarchy1"/>
    <dgm:cxn modelId="{BFBAE440-B374-436C-820F-2E366C23CD20}" type="presParOf" srcId="{1EDFE58D-612D-4F7B-9706-FB2EB75BC8C9}" destId="{A3A8B608-394E-47C5-BDB1-2A4860991499}" srcOrd="0" destOrd="0" presId="urn:microsoft.com/office/officeart/2005/8/layout/hierarchy1"/>
    <dgm:cxn modelId="{E570C04B-85D4-471D-8E73-F55E2C4A42BC}" type="presParOf" srcId="{A3A8B608-394E-47C5-BDB1-2A4860991499}" destId="{29C3DD1F-7A58-4927-9FF0-1D3C47441BC8}" srcOrd="0" destOrd="0" presId="urn:microsoft.com/office/officeart/2005/8/layout/hierarchy1"/>
    <dgm:cxn modelId="{8554ED55-FEDE-4D76-AEA6-B9CD1C653CDC}" type="presParOf" srcId="{A3A8B608-394E-47C5-BDB1-2A4860991499}" destId="{9250AF11-FEBE-4447-8D0D-9200D88D9AC7}" srcOrd="1" destOrd="0" presId="urn:microsoft.com/office/officeart/2005/8/layout/hierarchy1"/>
    <dgm:cxn modelId="{59D2E9F5-6C19-4D1F-9A99-B607FD55C7A3}" type="presParOf" srcId="{1EDFE58D-612D-4F7B-9706-FB2EB75BC8C9}" destId="{F7205E97-69CD-423E-8D0E-1C5F159225C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F091B9-F40E-4283-87E6-3A5921D73973}"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sv-SE"/>
        </a:p>
      </dgm:t>
    </dgm:pt>
    <dgm:pt modelId="{AC5B4A07-44B1-464C-BADE-2404B23B77DE}">
      <dgm:prSet phldrT="[Text]"/>
      <dgm:spPr/>
      <dgm:t>
        <a:bodyPr/>
        <a:lstStyle/>
        <a:p>
          <a:r>
            <a:rPr lang="sv-SE" dirty="0"/>
            <a:t>Spruta</a:t>
          </a:r>
        </a:p>
      </dgm:t>
    </dgm:pt>
    <dgm:pt modelId="{DE1C7349-5314-41C7-84D6-36CCFFF0F882}" type="parTrans" cxnId="{5CC3A74C-5D08-4E14-A5A7-E2D5588DDD31}">
      <dgm:prSet/>
      <dgm:spPr/>
      <dgm:t>
        <a:bodyPr/>
        <a:lstStyle/>
        <a:p>
          <a:endParaRPr lang="sv-SE"/>
        </a:p>
      </dgm:t>
    </dgm:pt>
    <dgm:pt modelId="{5A20020B-DCEA-401E-B2D0-3EFCDAB7579A}" type="sibTrans" cxnId="{5CC3A74C-5D08-4E14-A5A7-E2D5588DDD31}">
      <dgm:prSet/>
      <dgm:spPr/>
      <dgm:t>
        <a:bodyPr/>
        <a:lstStyle/>
        <a:p>
          <a:endParaRPr lang="sv-SE"/>
        </a:p>
      </dgm:t>
    </dgm:pt>
    <dgm:pt modelId="{D839D035-D001-45CC-8F36-8CE9BCC49268}">
      <dgm:prSet phldrT="[Text]"/>
      <dgm:spPr/>
      <dgm:t>
        <a:bodyPr/>
        <a:lstStyle/>
        <a:p>
          <a:r>
            <a:rPr lang="sv-SE" dirty="0"/>
            <a:t>Mars 2024</a:t>
          </a:r>
          <a:br>
            <a:rPr lang="sv-SE" dirty="0"/>
          </a:br>
          <a:r>
            <a:rPr lang="sv-SE" dirty="0"/>
            <a:t>8v</a:t>
          </a:r>
        </a:p>
      </dgm:t>
    </dgm:pt>
    <dgm:pt modelId="{B9560634-980F-4484-8ECC-A5C23AE51193}" type="parTrans" cxnId="{340DBABC-EC79-4044-97E8-FC3823D89E80}">
      <dgm:prSet/>
      <dgm:spPr/>
      <dgm:t>
        <a:bodyPr/>
        <a:lstStyle/>
        <a:p>
          <a:endParaRPr lang="sv-SE"/>
        </a:p>
      </dgm:t>
    </dgm:pt>
    <dgm:pt modelId="{15C0F446-DCA6-4900-8C53-B49AB5C42551}" type="sibTrans" cxnId="{340DBABC-EC79-4044-97E8-FC3823D89E80}">
      <dgm:prSet/>
      <dgm:spPr/>
      <dgm:t>
        <a:bodyPr/>
        <a:lstStyle/>
        <a:p>
          <a:endParaRPr lang="sv-SE"/>
        </a:p>
      </dgm:t>
    </dgm:pt>
    <dgm:pt modelId="{7655A35F-B746-4C3A-9432-DD231EC3B675}">
      <dgm:prSet phldrT="[Text]"/>
      <dgm:spPr/>
      <dgm:t>
        <a:bodyPr/>
        <a:lstStyle/>
        <a:p>
          <a:r>
            <a:rPr lang="sv-SE" dirty="0"/>
            <a:t>Spruta</a:t>
          </a:r>
        </a:p>
      </dgm:t>
    </dgm:pt>
    <dgm:pt modelId="{E5D69034-8DBB-4F58-929B-52834FBA5E08}" type="parTrans" cxnId="{645D8C1E-E85D-4A83-8883-47869C257BF3}">
      <dgm:prSet/>
      <dgm:spPr/>
      <dgm:t>
        <a:bodyPr/>
        <a:lstStyle/>
        <a:p>
          <a:endParaRPr lang="sv-SE"/>
        </a:p>
      </dgm:t>
    </dgm:pt>
    <dgm:pt modelId="{361D9D30-7B9F-4F44-84E4-AB1C5A6E8420}" type="sibTrans" cxnId="{645D8C1E-E85D-4A83-8883-47869C257BF3}">
      <dgm:prSet/>
      <dgm:spPr/>
      <dgm:t>
        <a:bodyPr/>
        <a:lstStyle/>
        <a:p>
          <a:endParaRPr lang="sv-SE"/>
        </a:p>
      </dgm:t>
    </dgm:pt>
    <dgm:pt modelId="{A8DAAC72-80C3-4851-90B7-4DF7CA75C11E}">
      <dgm:prSet phldrT="[Text]"/>
      <dgm:spPr/>
      <dgm:t>
        <a:bodyPr/>
        <a:lstStyle/>
        <a:p>
          <a:r>
            <a:rPr lang="sv-SE" dirty="0"/>
            <a:t>Maj 2024</a:t>
          </a:r>
          <a:br>
            <a:rPr lang="sv-SE" dirty="0"/>
          </a:br>
          <a:r>
            <a:rPr lang="sv-SE" dirty="0"/>
            <a:t>12v</a:t>
          </a:r>
        </a:p>
      </dgm:t>
    </dgm:pt>
    <dgm:pt modelId="{77F6ACD7-51B2-4572-A9F2-255F19D805D2}" type="parTrans" cxnId="{388A7B32-A345-4C77-AB6A-BE026F5AA1C7}">
      <dgm:prSet/>
      <dgm:spPr/>
      <dgm:t>
        <a:bodyPr/>
        <a:lstStyle/>
        <a:p>
          <a:endParaRPr lang="sv-SE"/>
        </a:p>
      </dgm:t>
    </dgm:pt>
    <dgm:pt modelId="{0D6F940B-C3F8-444F-8E05-71E7D925E821}" type="sibTrans" cxnId="{388A7B32-A345-4C77-AB6A-BE026F5AA1C7}">
      <dgm:prSet/>
      <dgm:spPr/>
      <dgm:t>
        <a:bodyPr/>
        <a:lstStyle/>
        <a:p>
          <a:endParaRPr lang="sv-SE"/>
        </a:p>
      </dgm:t>
    </dgm:pt>
    <dgm:pt modelId="{806EC312-60CA-43CB-AAC9-4FE95C15E91D}">
      <dgm:prSet phldrT="[Text]"/>
      <dgm:spPr/>
      <dgm:t>
        <a:bodyPr/>
        <a:lstStyle/>
        <a:p>
          <a:r>
            <a:rPr lang="sv-SE" dirty="0"/>
            <a:t>Spruta</a:t>
          </a:r>
        </a:p>
      </dgm:t>
    </dgm:pt>
    <dgm:pt modelId="{00E096C5-2373-40D3-AACC-065A3CF784AE}" type="parTrans" cxnId="{50761F6E-D5C7-448F-841B-E8D1B6E5FDEA}">
      <dgm:prSet/>
      <dgm:spPr/>
      <dgm:t>
        <a:bodyPr/>
        <a:lstStyle/>
        <a:p>
          <a:endParaRPr lang="sv-SE"/>
        </a:p>
      </dgm:t>
    </dgm:pt>
    <dgm:pt modelId="{16F07FA2-D3C4-4FFC-946C-B39E89905F8D}" type="sibTrans" cxnId="{50761F6E-D5C7-448F-841B-E8D1B6E5FDEA}">
      <dgm:prSet/>
      <dgm:spPr/>
      <dgm:t>
        <a:bodyPr/>
        <a:lstStyle/>
        <a:p>
          <a:endParaRPr lang="sv-SE"/>
        </a:p>
      </dgm:t>
    </dgm:pt>
    <dgm:pt modelId="{809A88C9-9167-423E-AB79-2DA9F6C2D0D0}">
      <dgm:prSet phldrT="[Text]"/>
      <dgm:spPr/>
      <dgm:t>
        <a:bodyPr/>
        <a:lstStyle/>
        <a:p>
          <a:r>
            <a:rPr lang="sv-SE" dirty="0"/>
            <a:t>Augusti 2024</a:t>
          </a:r>
        </a:p>
        <a:p>
          <a:r>
            <a:rPr lang="sv-SE" dirty="0"/>
            <a:t>16v</a:t>
          </a:r>
        </a:p>
      </dgm:t>
    </dgm:pt>
    <dgm:pt modelId="{CE44FFC4-2840-444E-9241-E7436DE365E2}" type="parTrans" cxnId="{D9598958-AFEF-479B-A6B4-8EA2969905F1}">
      <dgm:prSet/>
      <dgm:spPr/>
      <dgm:t>
        <a:bodyPr/>
        <a:lstStyle/>
        <a:p>
          <a:endParaRPr lang="sv-SE"/>
        </a:p>
      </dgm:t>
    </dgm:pt>
    <dgm:pt modelId="{A344F3D2-07F0-4C28-B89B-D5B896F0F5B9}" type="sibTrans" cxnId="{D9598958-AFEF-479B-A6B4-8EA2969905F1}">
      <dgm:prSet/>
      <dgm:spPr/>
      <dgm:t>
        <a:bodyPr/>
        <a:lstStyle/>
        <a:p>
          <a:endParaRPr lang="sv-SE"/>
        </a:p>
      </dgm:t>
    </dgm:pt>
    <dgm:pt modelId="{23F08134-7A5F-4933-972D-DC04C8E44B24}" type="pres">
      <dgm:prSet presAssocID="{C4F091B9-F40E-4283-87E6-3A5921D73973}" presName="theList" presStyleCnt="0">
        <dgm:presLayoutVars>
          <dgm:dir/>
          <dgm:animLvl val="lvl"/>
          <dgm:resizeHandles val="exact"/>
        </dgm:presLayoutVars>
      </dgm:prSet>
      <dgm:spPr/>
    </dgm:pt>
    <dgm:pt modelId="{8FB1A072-0A43-488F-8167-8728A354BEDA}" type="pres">
      <dgm:prSet presAssocID="{AC5B4A07-44B1-464C-BADE-2404B23B77DE}" presName="compNode" presStyleCnt="0"/>
      <dgm:spPr/>
    </dgm:pt>
    <dgm:pt modelId="{372C806E-E816-45AC-856D-C545A7C0E92C}" type="pres">
      <dgm:prSet presAssocID="{AC5B4A07-44B1-464C-BADE-2404B23B77DE}" presName="noGeometry" presStyleCnt="0"/>
      <dgm:spPr/>
    </dgm:pt>
    <dgm:pt modelId="{D476A58A-6831-40FA-ACB3-8E62E2E76725}" type="pres">
      <dgm:prSet presAssocID="{AC5B4A07-44B1-464C-BADE-2404B23B77DE}" presName="childTextVisible" presStyleLbl="bgAccFollowNode1" presStyleIdx="0" presStyleCnt="3">
        <dgm:presLayoutVars>
          <dgm:bulletEnabled val="1"/>
        </dgm:presLayoutVars>
      </dgm:prSet>
      <dgm:spPr/>
    </dgm:pt>
    <dgm:pt modelId="{50A9FDDF-4F8B-46F7-9FCC-E1632488C95C}" type="pres">
      <dgm:prSet presAssocID="{AC5B4A07-44B1-464C-BADE-2404B23B77DE}" presName="childTextHidden" presStyleLbl="bgAccFollowNode1" presStyleIdx="0" presStyleCnt="3"/>
      <dgm:spPr/>
    </dgm:pt>
    <dgm:pt modelId="{81224687-3065-446F-A4BC-9D4899E35E9D}" type="pres">
      <dgm:prSet presAssocID="{AC5B4A07-44B1-464C-BADE-2404B23B77DE}" presName="parentText" presStyleLbl="node1" presStyleIdx="0" presStyleCnt="3">
        <dgm:presLayoutVars>
          <dgm:chMax val="1"/>
          <dgm:bulletEnabled val="1"/>
        </dgm:presLayoutVars>
      </dgm:prSet>
      <dgm:spPr/>
    </dgm:pt>
    <dgm:pt modelId="{19B396B5-A38D-4349-9F05-0A3F2426D43E}" type="pres">
      <dgm:prSet presAssocID="{AC5B4A07-44B1-464C-BADE-2404B23B77DE}" presName="aSpace" presStyleCnt="0"/>
      <dgm:spPr/>
    </dgm:pt>
    <dgm:pt modelId="{E2118258-CD12-4E0C-9E28-0E90A701A4F1}" type="pres">
      <dgm:prSet presAssocID="{7655A35F-B746-4C3A-9432-DD231EC3B675}" presName="compNode" presStyleCnt="0"/>
      <dgm:spPr/>
    </dgm:pt>
    <dgm:pt modelId="{126A09ED-6DCE-4D55-BF2F-AAB6E2AFFF8E}" type="pres">
      <dgm:prSet presAssocID="{7655A35F-B746-4C3A-9432-DD231EC3B675}" presName="noGeometry" presStyleCnt="0"/>
      <dgm:spPr/>
    </dgm:pt>
    <dgm:pt modelId="{D834A214-07FD-4B76-A6D0-08A4B3F2435C}" type="pres">
      <dgm:prSet presAssocID="{7655A35F-B746-4C3A-9432-DD231EC3B675}" presName="childTextVisible" presStyleLbl="bgAccFollowNode1" presStyleIdx="1" presStyleCnt="3">
        <dgm:presLayoutVars>
          <dgm:bulletEnabled val="1"/>
        </dgm:presLayoutVars>
      </dgm:prSet>
      <dgm:spPr/>
    </dgm:pt>
    <dgm:pt modelId="{2AFC336B-51EE-4C1B-906C-1D2692541BE4}" type="pres">
      <dgm:prSet presAssocID="{7655A35F-B746-4C3A-9432-DD231EC3B675}" presName="childTextHidden" presStyleLbl="bgAccFollowNode1" presStyleIdx="1" presStyleCnt="3"/>
      <dgm:spPr/>
    </dgm:pt>
    <dgm:pt modelId="{3FEA8062-04A5-42A3-832B-4A307ED84543}" type="pres">
      <dgm:prSet presAssocID="{7655A35F-B746-4C3A-9432-DD231EC3B675}" presName="parentText" presStyleLbl="node1" presStyleIdx="1" presStyleCnt="3">
        <dgm:presLayoutVars>
          <dgm:chMax val="1"/>
          <dgm:bulletEnabled val="1"/>
        </dgm:presLayoutVars>
      </dgm:prSet>
      <dgm:spPr/>
    </dgm:pt>
    <dgm:pt modelId="{4CF5D7E7-56E2-4B7C-8C6A-D27539AAEE8F}" type="pres">
      <dgm:prSet presAssocID="{7655A35F-B746-4C3A-9432-DD231EC3B675}" presName="aSpace" presStyleCnt="0"/>
      <dgm:spPr/>
    </dgm:pt>
    <dgm:pt modelId="{D80A3B6B-7C06-4BD5-B17B-4B8D0E89CE43}" type="pres">
      <dgm:prSet presAssocID="{806EC312-60CA-43CB-AAC9-4FE95C15E91D}" presName="compNode" presStyleCnt="0"/>
      <dgm:spPr/>
    </dgm:pt>
    <dgm:pt modelId="{AFC62F2E-60EF-4A35-9855-5112CA9F6EA1}" type="pres">
      <dgm:prSet presAssocID="{806EC312-60CA-43CB-AAC9-4FE95C15E91D}" presName="noGeometry" presStyleCnt="0"/>
      <dgm:spPr/>
    </dgm:pt>
    <dgm:pt modelId="{8513294B-1F4A-4188-B9D9-18F62511FD47}" type="pres">
      <dgm:prSet presAssocID="{806EC312-60CA-43CB-AAC9-4FE95C15E91D}" presName="childTextVisible" presStyleLbl="bgAccFollowNode1" presStyleIdx="2" presStyleCnt="3">
        <dgm:presLayoutVars>
          <dgm:bulletEnabled val="1"/>
        </dgm:presLayoutVars>
      </dgm:prSet>
      <dgm:spPr/>
    </dgm:pt>
    <dgm:pt modelId="{1B2285EC-E02F-4406-9619-F1FC997C1AA7}" type="pres">
      <dgm:prSet presAssocID="{806EC312-60CA-43CB-AAC9-4FE95C15E91D}" presName="childTextHidden" presStyleLbl="bgAccFollowNode1" presStyleIdx="2" presStyleCnt="3"/>
      <dgm:spPr/>
    </dgm:pt>
    <dgm:pt modelId="{489C5792-B5C4-4410-A106-0B11E1B14230}" type="pres">
      <dgm:prSet presAssocID="{806EC312-60CA-43CB-AAC9-4FE95C15E91D}" presName="parentText" presStyleLbl="node1" presStyleIdx="2" presStyleCnt="3">
        <dgm:presLayoutVars>
          <dgm:chMax val="1"/>
          <dgm:bulletEnabled val="1"/>
        </dgm:presLayoutVars>
      </dgm:prSet>
      <dgm:spPr/>
    </dgm:pt>
  </dgm:ptLst>
  <dgm:cxnLst>
    <dgm:cxn modelId="{706EF002-4886-4058-9A94-1AF418696BD4}" type="presOf" srcId="{A8DAAC72-80C3-4851-90B7-4DF7CA75C11E}" destId="{D834A214-07FD-4B76-A6D0-08A4B3F2435C}" srcOrd="0" destOrd="0" presId="urn:microsoft.com/office/officeart/2005/8/layout/hProcess6"/>
    <dgm:cxn modelId="{1F1FD10B-04C1-4CF6-8DDA-690581EF1516}" type="presOf" srcId="{AC5B4A07-44B1-464C-BADE-2404B23B77DE}" destId="{81224687-3065-446F-A4BC-9D4899E35E9D}" srcOrd="0" destOrd="0" presId="urn:microsoft.com/office/officeart/2005/8/layout/hProcess6"/>
    <dgm:cxn modelId="{645D8C1E-E85D-4A83-8883-47869C257BF3}" srcId="{C4F091B9-F40E-4283-87E6-3A5921D73973}" destId="{7655A35F-B746-4C3A-9432-DD231EC3B675}" srcOrd="1" destOrd="0" parTransId="{E5D69034-8DBB-4F58-929B-52834FBA5E08}" sibTransId="{361D9D30-7B9F-4F44-84E4-AB1C5A6E8420}"/>
    <dgm:cxn modelId="{388A7B32-A345-4C77-AB6A-BE026F5AA1C7}" srcId="{7655A35F-B746-4C3A-9432-DD231EC3B675}" destId="{A8DAAC72-80C3-4851-90B7-4DF7CA75C11E}" srcOrd="0" destOrd="0" parTransId="{77F6ACD7-51B2-4572-A9F2-255F19D805D2}" sibTransId="{0D6F940B-C3F8-444F-8E05-71E7D925E821}"/>
    <dgm:cxn modelId="{3E285044-9D94-4F0A-AC67-ABD436705934}" type="presOf" srcId="{7655A35F-B746-4C3A-9432-DD231EC3B675}" destId="{3FEA8062-04A5-42A3-832B-4A307ED84543}" srcOrd="0" destOrd="0" presId="urn:microsoft.com/office/officeart/2005/8/layout/hProcess6"/>
    <dgm:cxn modelId="{5CC3A74C-5D08-4E14-A5A7-E2D5588DDD31}" srcId="{C4F091B9-F40E-4283-87E6-3A5921D73973}" destId="{AC5B4A07-44B1-464C-BADE-2404B23B77DE}" srcOrd="0" destOrd="0" parTransId="{DE1C7349-5314-41C7-84D6-36CCFFF0F882}" sibTransId="{5A20020B-DCEA-401E-B2D0-3EFCDAB7579A}"/>
    <dgm:cxn modelId="{50761F6E-D5C7-448F-841B-E8D1B6E5FDEA}" srcId="{C4F091B9-F40E-4283-87E6-3A5921D73973}" destId="{806EC312-60CA-43CB-AAC9-4FE95C15E91D}" srcOrd="2" destOrd="0" parTransId="{00E096C5-2373-40D3-AACC-065A3CF784AE}" sibTransId="{16F07FA2-D3C4-4FFC-946C-B39E89905F8D}"/>
    <dgm:cxn modelId="{3900E970-E94B-49E2-94E1-26D479D5EDB1}" type="presOf" srcId="{809A88C9-9167-423E-AB79-2DA9F6C2D0D0}" destId="{8513294B-1F4A-4188-B9D9-18F62511FD47}" srcOrd="0" destOrd="0" presId="urn:microsoft.com/office/officeart/2005/8/layout/hProcess6"/>
    <dgm:cxn modelId="{D9598958-AFEF-479B-A6B4-8EA2969905F1}" srcId="{806EC312-60CA-43CB-AAC9-4FE95C15E91D}" destId="{809A88C9-9167-423E-AB79-2DA9F6C2D0D0}" srcOrd="0" destOrd="0" parTransId="{CE44FFC4-2840-444E-9241-E7436DE365E2}" sibTransId="{A344F3D2-07F0-4C28-B89B-D5B896F0F5B9}"/>
    <dgm:cxn modelId="{0C1D8483-AA7D-47F6-887B-FC7F46B025C3}" type="presOf" srcId="{806EC312-60CA-43CB-AAC9-4FE95C15E91D}" destId="{489C5792-B5C4-4410-A106-0B11E1B14230}" srcOrd="0" destOrd="0" presId="urn:microsoft.com/office/officeart/2005/8/layout/hProcess6"/>
    <dgm:cxn modelId="{7F28A38B-5719-4864-84E3-C60C8655131E}" type="presOf" srcId="{D839D035-D001-45CC-8F36-8CE9BCC49268}" destId="{D476A58A-6831-40FA-ACB3-8E62E2E76725}" srcOrd="0" destOrd="0" presId="urn:microsoft.com/office/officeart/2005/8/layout/hProcess6"/>
    <dgm:cxn modelId="{3D088B98-16CE-49F3-972B-10D9B3219E64}" type="presOf" srcId="{D839D035-D001-45CC-8F36-8CE9BCC49268}" destId="{50A9FDDF-4F8B-46F7-9FCC-E1632488C95C}" srcOrd="1" destOrd="0" presId="urn:microsoft.com/office/officeart/2005/8/layout/hProcess6"/>
    <dgm:cxn modelId="{340DBABC-EC79-4044-97E8-FC3823D89E80}" srcId="{AC5B4A07-44B1-464C-BADE-2404B23B77DE}" destId="{D839D035-D001-45CC-8F36-8CE9BCC49268}" srcOrd="0" destOrd="0" parTransId="{B9560634-980F-4484-8ECC-A5C23AE51193}" sibTransId="{15C0F446-DCA6-4900-8C53-B49AB5C42551}"/>
    <dgm:cxn modelId="{1E1765C4-C782-45ED-967A-1ACF11844CD2}" type="presOf" srcId="{809A88C9-9167-423E-AB79-2DA9F6C2D0D0}" destId="{1B2285EC-E02F-4406-9619-F1FC997C1AA7}" srcOrd="1" destOrd="0" presId="urn:microsoft.com/office/officeart/2005/8/layout/hProcess6"/>
    <dgm:cxn modelId="{EC14D8D7-4535-4359-B82F-71B5E8BC8BFE}" type="presOf" srcId="{C4F091B9-F40E-4283-87E6-3A5921D73973}" destId="{23F08134-7A5F-4933-972D-DC04C8E44B24}" srcOrd="0" destOrd="0" presId="urn:microsoft.com/office/officeart/2005/8/layout/hProcess6"/>
    <dgm:cxn modelId="{E8CF37DB-9260-4B87-B9D2-8AC63350895F}" type="presOf" srcId="{A8DAAC72-80C3-4851-90B7-4DF7CA75C11E}" destId="{2AFC336B-51EE-4C1B-906C-1D2692541BE4}" srcOrd="1" destOrd="0" presId="urn:microsoft.com/office/officeart/2005/8/layout/hProcess6"/>
    <dgm:cxn modelId="{203A0E1B-C933-4DE5-8C85-910595D00576}" type="presParOf" srcId="{23F08134-7A5F-4933-972D-DC04C8E44B24}" destId="{8FB1A072-0A43-488F-8167-8728A354BEDA}" srcOrd="0" destOrd="0" presId="urn:microsoft.com/office/officeart/2005/8/layout/hProcess6"/>
    <dgm:cxn modelId="{DAF4917D-31BC-402C-A8E8-97C04B36F341}" type="presParOf" srcId="{8FB1A072-0A43-488F-8167-8728A354BEDA}" destId="{372C806E-E816-45AC-856D-C545A7C0E92C}" srcOrd="0" destOrd="0" presId="urn:microsoft.com/office/officeart/2005/8/layout/hProcess6"/>
    <dgm:cxn modelId="{2D4A0E3B-5E94-4B3F-9B9D-E1F91ECCC34E}" type="presParOf" srcId="{8FB1A072-0A43-488F-8167-8728A354BEDA}" destId="{D476A58A-6831-40FA-ACB3-8E62E2E76725}" srcOrd="1" destOrd="0" presId="urn:microsoft.com/office/officeart/2005/8/layout/hProcess6"/>
    <dgm:cxn modelId="{4D2500B7-FC12-4EF5-8D64-6E0C81E0B344}" type="presParOf" srcId="{8FB1A072-0A43-488F-8167-8728A354BEDA}" destId="{50A9FDDF-4F8B-46F7-9FCC-E1632488C95C}" srcOrd="2" destOrd="0" presId="urn:microsoft.com/office/officeart/2005/8/layout/hProcess6"/>
    <dgm:cxn modelId="{52B6B8A3-DBA1-4E08-B4A2-79DE5835C427}" type="presParOf" srcId="{8FB1A072-0A43-488F-8167-8728A354BEDA}" destId="{81224687-3065-446F-A4BC-9D4899E35E9D}" srcOrd="3" destOrd="0" presId="urn:microsoft.com/office/officeart/2005/8/layout/hProcess6"/>
    <dgm:cxn modelId="{63445D03-ACCF-41C2-817D-B441F723285E}" type="presParOf" srcId="{23F08134-7A5F-4933-972D-DC04C8E44B24}" destId="{19B396B5-A38D-4349-9F05-0A3F2426D43E}" srcOrd="1" destOrd="0" presId="urn:microsoft.com/office/officeart/2005/8/layout/hProcess6"/>
    <dgm:cxn modelId="{8771920F-97F2-423A-957A-9EAF6566CE26}" type="presParOf" srcId="{23F08134-7A5F-4933-972D-DC04C8E44B24}" destId="{E2118258-CD12-4E0C-9E28-0E90A701A4F1}" srcOrd="2" destOrd="0" presId="urn:microsoft.com/office/officeart/2005/8/layout/hProcess6"/>
    <dgm:cxn modelId="{59DE6386-1511-41F1-B772-5AA0727FC920}" type="presParOf" srcId="{E2118258-CD12-4E0C-9E28-0E90A701A4F1}" destId="{126A09ED-6DCE-4D55-BF2F-AAB6E2AFFF8E}" srcOrd="0" destOrd="0" presId="urn:microsoft.com/office/officeart/2005/8/layout/hProcess6"/>
    <dgm:cxn modelId="{0A22465B-B683-4228-8685-B8B3F123BD85}" type="presParOf" srcId="{E2118258-CD12-4E0C-9E28-0E90A701A4F1}" destId="{D834A214-07FD-4B76-A6D0-08A4B3F2435C}" srcOrd="1" destOrd="0" presId="urn:microsoft.com/office/officeart/2005/8/layout/hProcess6"/>
    <dgm:cxn modelId="{71C1C7B2-14E9-423D-9541-880CBE15EFC5}" type="presParOf" srcId="{E2118258-CD12-4E0C-9E28-0E90A701A4F1}" destId="{2AFC336B-51EE-4C1B-906C-1D2692541BE4}" srcOrd="2" destOrd="0" presId="urn:microsoft.com/office/officeart/2005/8/layout/hProcess6"/>
    <dgm:cxn modelId="{9DD93B3B-D6F4-4C2B-A079-5CB621C5E1EA}" type="presParOf" srcId="{E2118258-CD12-4E0C-9E28-0E90A701A4F1}" destId="{3FEA8062-04A5-42A3-832B-4A307ED84543}" srcOrd="3" destOrd="0" presId="urn:microsoft.com/office/officeart/2005/8/layout/hProcess6"/>
    <dgm:cxn modelId="{269F0BA0-54C5-48CB-8755-B38005D7DD7F}" type="presParOf" srcId="{23F08134-7A5F-4933-972D-DC04C8E44B24}" destId="{4CF5D7E7-56E2-4B7C-8C6A-D27539AAEE8F}" srcOrd="3" destOrd="0" presId="urn:microsoft.com/office/officeart/2005/8/layout/hProcess6"/>
    <dgm:cxn modelId="{7DAC7998-F7BD-42EC-9694-878EE0FB6B5A}" type="presParOf" srcId="{23F08134-7A5F-4933-972D-DC04C8E44B24}" destId="{D80A3B6B-7C06-4BD5-B17B-4B8D0E89CE43}" srcOrd="4" destOrd="0" presId="urn:microsoft.com/office/officeart/2005/8/layout/hProcess6"/>
    <dgm:cxn modelId="{AFCC08B3-6859-4027-AED8-9EA2A5A30BF5}" type="presParOf" srcId="{D80A3B6B-7C06-4BD5-B17B-4B8D0E89CE43}" destId="{AFC62F2E-60EF-4A35-9855-5112CA9F6EA1}" srcOrd="0" destOrd="0" presId="urn:microsoft.com/office/officeart/2005/8/layout/hProcess6"/>
    <dgm:cxn modelId="{2EF1F7DF-84D8-4080-8B32-051FD77BEC50}" type="presParOf" srcId="{D80A3B6B-7C06-4BD5-B17B-4B8D0E89CE43}" destId="{8513294B-1F4A-4188-B9D9-18F62511FD47}" srcOrd="1" destOrd="0" presId="urn:microsoft.com/office/officeart/2005/8/layout/hProcess6"/>
    <dgm:cxn modelId="{D9E18F38-D444-4D45-82B6-BC5129E5A6B0}" type="presParOf" srcId="{D80A3B6B-7C06-4BD5-B17B-4B8D0E89CE43}" destId="{1B2285EC-E02F-4406-9619-F1FC997C1AA7}" srcOrd="2" destOrd="0" presId="urn:microsoft.com/office/officeart/2005/8/layout/hProcess6"/>
    <dgm:cxn modelId="{EB49EB25-C82F-46F0-9868-33E0C0B26CC6}" type="presParOf" srcId="{D80A3B6B-7C06-4BD5-B17B-4B8D0E89CE43}" destId="{489C5792-B5C4-4410-A106-0B11E1B14230}"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BA9D9-A5C4-4554-BDCD-0E8896CAFFBD}">
      <dsp:nvSpPr>
        <dsp:cNvPr id="0" name=""/>
        <dsp:cNvSpPr/>
      </dsp:nvSpPr>
      <dsp:spPr>
        <a:xfrm>
          <a:off x="0" y="30500"/>
          <a:ext cx="6489509" cy="2529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sv-SE" sz="4600" kern="1200" dirty="0"/>
            <a:t>Under presentationerna kommer era mikrofoner att vara mutade.</a:t>
          </a:r>
        </a:p>
      </dsp:txBody>
      <dsp:txXfrm>
        <a:off x="123482" y="153982"/>
        <a:ext cx="6242545" cy="2282576"/>
      </dsp:txXfrm>
    </dsp:sp>
    <dsp:sp modelId="{0C21A445-F41B-427B-A2A3-A1B586C78EAC}">
      <dsp:nvSpPr>
        <dsp:cNvPr id="0" name=""/>
        <dsp:cNvSpPr/>
      </dsp:nvSpPr>
      <dsp:spPr>
        <a:xfrm>
          <a:off x="0" y="2692520"/>
          <a:ext cx="6489509" cy="25295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sv-SE" sz="4600" kern="1200" noProof="0" dirty="0"/>
            <a:t>Använd då chattfunktionen för inlägg och frågor.</a:t>
          </a:r>
        </a:p>
      </dsp:txBody>
      <dsp:txXfrm>
        <a:off x="123482" y="2816002"/>
        <a:ext cx="6242545" cy="2282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01D5A-4173-436D-B81D-658E5AD3707F}">
      <dsp:nvSpPr>
        <dsp:cNvPr id="0" name=""/>
        <dsp:cNvSpPr/>
      </dsp:nvSpPr>
      <dsp:spPr>
        <a:xfrm>
          <a:off x="-12091" y="90223"/>
          <a:ext cx="2399191" cy="15234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EE8B6-3861-414E-9EFF-AFF8DCEDC791}">
      <dsp:nvSpPr>
        <dsp:cNvPr id="0" name=""/>
        <dsp:cNvSpPr/>
      </dsp:nvSpPr>
      <dsp:spPr>
        <a:xfrm>
          <a:off x="254484" y="343471"/>
          <a:ext cx="2399191" cy="15234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Gör</a:t>
          </a:r>
          <a:r>
            <a:rPr lang="en-US" sz="2200" kern="1200" dirty="0"/>
            <a:t> </a:t>
          </a:r>
          <a:r>
            <a:rPr lang="en-US" sz="2200" kern="1200" dirty="0" err="1"/>
            <a:t>modulval</a:t>
          </a:r>
          <a:r>
            <a:rPr lang="en-US" sz="2200" kern="1200" dirty="0"/>
            <a:t> </a:t>
          </a:r>
          <a:r>
            <a:rPr lang="en-US" sz="2200" kern="1200" dirty="0" err="1"/>
            <a:t>först</a:t>
          </a:r>
          <a:r>
            <a:rPr lang="en-US" sz="2200" kern="1200" dirty="0"/>
            <a:t>	CNV		</a:t>
          </a:r>
          <a:r>
            <a:rPr lang="en-US" sz="2200" kern="1200" dirty="0" err="1"/>
            <a:t>Trombos</a:t>
          </a:r>
          <a:r>
            <a:rPr lang="en-US" sz="2200" kern="1200" dirty="0"/>
            <a:t>	Diabetes</a:t>
          </a:r>
        </a:p>
      </dsp:txBody>
      <dsp:txXfrm>
        <a:off x="299105" y="388092"/>
        <a:ext cx="2309949" cy="1434244"/>
      </dsp:txXfrm>
    </dsp:sp>
    <dsp:sp modelId="{2E25AEE5-F585-4A6D-9147-8A64E8E1AE2A}">
      <dsp:nvSpPr>
        <dsp:cNvPr id="0" name=""/>
        <dsp:cNvSpPr/>
      </dsp:nvSpPr>
      <dsp:spPr>
        <a:xfrm>
          <a:off x="2932345" y="134038"/>
          <a:ext cx="2399191" cy="15234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8AC20-FE9D-468C-AA1C-F015675E179A}">
      <dsp:nvSpPr>
        <dsp:cNvPr id="0" name=""/>
        <dsp:cNvSpPr/>
      </dsp:nvSpPr>
      <dsp:spPr>
        <a:xfrm>
          <a:off x="3198922" y="387286"/>
          <a:ext cx="2399191" cy="15234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Val av </a:t>
          </a:r>
          <a:r>
            <a:rPr lang="en-US" sz="2200" kern="1200" dirty="0" err="1"/>
            <a:t>höger</a:t>
          </a:r>
          <a:r>
            <a:rPr lang="en-US" sz="2200" kern="1200" dirty="0"/>
            <a:t> </a:t>
          </a:r>
          <a:r>
            <a:rPr lang="en-US" sz="2200" kern="1200" dirty="0" err="1"/>
            <a:t>eller</a:t>
          </a:r>
          <a:r>
            <a:rPr lang="en-US" sz="2200" kern="1200" dirty="0"/>
            <a:t> </a:t>
          </a:r>
          <a:r>
            <a:rPr lang="en-US" sz="2200" kern="1200" dirty="0" err="1"/>
            <a:t>vänster</a:t>
          </a:r>
          <a:r>
            <a:rPr lang="en-US" sz="2200" kern="1200" dirty="0"/>
            <a:t> </a:t>
          </a:r>
          <a:r>
            <a:rPr lang="en-US" sz="2200" kern="1200" dirty="0" err="1"/>
            <a:t>öga</a:t>
          </a:r>
          <a:r>
            <a:rPr lang="en-US" sz="2200" kern="1200" dirty="0"/>
            <a:t>!</a:t>
          </a:r>
        </a:p>
      </dsp:txBody>
      <dsp:txXfrm>
        <a:off x="3243543" y="431907"/>
        <a:ext cx="2309949" cy="1434244"/>
      </dsp:txXfrm>
    </dsp:sp>
    <dsp:sp modelId="{29C3DD1F-7A58-4927-9FF0-1D3C47441BC8}">
      <dsp:nvSpPr>
        <dsp:cNvPr id="0" name=""/>
        <dsp:cNvSpPr/>
      </dsp:nvSpPr>
      <dsp:spPr>
        <a:xfrm>
          <a:off x="5864691" y="134038"/>
          <a:ext cx="2399191" cy="15234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0AF11-FEBE-4447-8D0D-9200D88D9AC7}">
      <dsp:nvSpPr>
        <dsp:cNvPr id="0" name=""/>
        <dsp:cNvSpPr/>
      </dsp:nvSpPr>
      <dsp:spPr>
        <a:xfrm>
          <a:off x="6131268" y="387286"/>
          <a:ext cx="2399191" cy="15234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Höger öga valt vilket ger blå linje för fliken.</a:t>
          </a:r>
        </a:p>
      </dsp:txBody>
      <dsp:txXfrm>
        <a:off x="6175889" y="431907"/>
        <a:ext cx="2309949" cy="14342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6A58A-6831-40FA-ACB3-8E62E2E76725}">
      <dsp:nvSpPr>
        <dsp:cNvPr id="0" name=""/>
        <dsp:cNvSpPr/>
      </dsp:nvSpPr>
      <dsp:spPr>
        <a:xfrm>
          <a:off x="527843" y="1793468"/>
          <a:ext cx="2095500" cy="1831730"/>
        </a:xfrm>
        <a:prstGeom prst="rightArrow">
          <a:avLst>
            <a:gd name="adj1" fmla="val 70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0" lvl="0" indent="0" algn="ctr" defTabSz="1066800">
            <a:lnSpc>
              <a:spcPct val="90000"/>
            </a:lnSpc>
            <a:spcBef>
              <a:spcPct val="0"/>
            </a:spcBef>
            <a:spcAft>
              <a:spcPct val="35000"/>
            </a:spcAft>
            <a:buNone/>
          </a:pPr>
          <a:r>
            <a:rPr lang="sv-SE" sz="2400" kern="1200" dirty="0"/>
            <a:t>Mars 2024</a:t>
          </a:r>
          <a:br>
            <a:rPr lang="sv-SE" sz="2400" kern="1200" dirty="0"/>
          </a:br>
          <a:r>
            <a:rPr lang="sv-SE" sz="2400" kern="1200" dirty="0"/>
            <a:t>8v</a:t>
          </a:r>
        </a:p>
      </dsp:txBody>
      <dsp:txXfrm>
        <a:off x="1051718" y="2068228"/>
        <a:ext cx="1021556" cy="1282211"/>
      </dsp:txXfrm>
    </dsp:sp>
    <dsp:sp modelId="{81224687-3065-446F-A4BC-9D4899E35E9D}">
      <dsp:nvSpPr>
        <dsp:cNvPr id="0" name=""/>
        <dsp:cNvSpPr/>
      </dsp:nvSpPr>
      <dsp:spPr>
        <a:xfrm>
          <a:off x="3968" y="2185458"/>
          <a:ext cx="1047750" cy="104775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sv-SE" sz="2100" kern="1200" dirty="0"/>
            <a:t>Spruta</a:t>
          </a:r>
        </a:p>
      </dsp:txBody>
      <dsp:txXfrm>
        <a:off x="157407" y="2338897"/>
        <a:ext cx="740872" cy="740872"/>
      </dsp:txXfrm>
    </dsp:sp>
    <dsp:sp modelId="{D834A214-07FD-4B76-A6D0-08A4B3F2435C}">
      <dsp:nvSpPr>
        <dsp:cNvPr id="0" name=""/>
        <dsp:cNvSpPr/>
      </dsp:nvSpPr>
      <dsp:spPr>
        <a:xfrm>
          <a:off x="3278187" y="1793468"/>
          <a:ext cx="2095500" cy="1831730"/>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0" lvl="0" indent="0" algn="ctr" defTabSz="1066800">
            <a:lnSpc>
              <a:spcPct val="90000"/>
            </a:lnSpc>
            <a:spcBef>
              <a:spcPct val="0"/>
            </a:spcBef>
            <a:spcAft>
              <a:spcPct val="35000"/>
            </a:spcAft>
            <a:buNone/>
          </a:pPr>
          <a:r>
            <a:rPr lang="sv-SE" sz="2400" kern="1200" dirty="0"/>
            <a:t>Maj 2024</a:t>
          </a:r>
          <a:br>
            <a:rPr lang="sv-SE" sz="2400" kern="1200" dirty="0"/>
          </a:br>
          <a:r>
            <a:rPr lang="sv-SE" sz="2400" kern="1200" dirty="0"/>
            <a:t>12v</a:t>
          </a:r>
        </a:p>
      </dsp:txBody>
      <dsp:txXfrm>
        <a:off x="3802062" y="2068228"/>
        <a:ext cx="1021556" cy="1282211"/>
      </dsp:txXfrm>
    </dsp:sp>
    <dsp:sp modelId="{3FEA8062-04A5-42A3-832B-4A307ED84543}">
      <dsp:nvSpPr>
        <dsp:cNvPr id="0" name=""/>
        <dsp:cNvSpPr/>
      </dsp:nvSpPr>
      <dsp:spPr>
        <a:xfrm>
          <a:off x="2754312" y="2185458"/>
          <a:ext cx="1047750" cy="104775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sv-SE" sz="2100" kern="1200" dirty="0"/>
            <a:t>Spruta</a:t>
          </a:r>
        </a:p>
      </dsp:txBody>
      <dsp:txXfrm>
        <a:off x="2907751" y="2338897"/>
        <a:ext cx="740872" cy="740872"/>
      </dsp:txXfrm>
    </dsp:sp>
    <dsp:sp modelId="{8513294B-1F4A-4188-B9D9-18F62511FD47}">
      <dsp:nvSpPr>
        <dsp:cNvPr id="0" name=""/>
        <dsp:cNvSpPr/>
      </dsp:nvSpPr>
      <dsp:spPr>
        <a:xfrm>
          <a:off x="6028531" y="1793468"/>
          <a:ext cx="2095500" cy="1831730"/>
        </a:xfrm>
        <a:prstGeom prst="rightArrow">
          <a:avLst>
            <a:gd name="adj1" fmla="val 70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0" lvl="0" indent="0" algn="ctr" defTabSz="1066800">
            <a:lnSpc>
              <a:spcPct val="90000"/>
            </a:lnSpc>
            <a:spcBef>
              <a:spcPct val="0"/>
            </a:spcBef>
            <a:spcAft>
              <a:spcPct val="35000"/>
            </a:spcAft>
            <a:buNone/>
          </a:pPr>
          <a:r>
            <a:rPr lang="sv-SE" sz="2400" kern="1200" dirty="0"/>
            <a:t>Augusti 2024</a:t>
          </a:r>
        </a:p>
        <a:p>
          <a:pPr marL="0" lvl="0" indent="0" algn="ctr" defTabSz="1066800">
            <a:lnSpc>
              <a:spcPct val="90000"/>
            </a:lnSpc>
            <a:spcBef>
              <a:spcPct val="0"/>
            </a:spcBef>
            <a:spcAft>
              <a:spcPct val="35000"/>
            </a:spcAft>
            <a:buNone/>
          </a:pPr>
          <a:r>
            <a:rPr lang="sv-SE" sz="2400" kern="1200" dirty="0"/>
            <a:t>16v</a:t>
          </a:r>
        </a:p>
      </dsp:txBody>
      <dsp:txXfrm>
        <a:off x="6552406" y="2068228"/>
        <a:ext cx="1021556" cy="1282211"/>
      </dsp:txXfrm>
    </dsp:sp>
    <dsp:sp modelId="{489C5792-B5C4-4410-A106-0B11E1B14230}">
      <dsp:nvSpPr>
        <dsp:cNvPr id="0" name=""/>
        <dsp:cNvSpPr/>
      </dsp:nvSpPr>
      <dsp:spPr>
        <a:xfrm>
          <a:off x="5504656" y="2185458"/>
          <a:ext cx="1047750" cy="104775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sv-SE" sz="2100" kern="1200" dirty="0"/>
            <a:t>Spruta</a:t>
          </a:r>
        </a:p>
      </dsp:txBody>
      <dsp:txXfrm>
        <a:off x="5658095" y="2338897"/>
        <a:ext cx="740872" cy="7408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a:p>
        </p:txBody>
      </p:sp>
      <p:sp>
        <p:nvSpPr>
          <p:cNvPr id="3" name="Platshållare för datum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2A65252-54FE-43CC-8F56-2F933553E914}" type="datetime1">
              <a:rPr lang="sv-SE" smtClean="0"/>
              <a:t>2024-03-25</a:t>
            </a:fld>
            <a:endParaRPr lang="sv-SE"/>
          </a:p>
        </p:txBody>
      </p:sp>
      <p:sp>
        <p:nvSpPr>
          <p:cNvPr id="4" name="Platshållare för sidfot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a:p>
        </p:txBody>
      </p:sp>
      <p:sp>
        <p:nvSpPr>
          <p:cNvPr id="5" name="Platshållare för bildnummer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88A98BC-2DB8-47A3-A77F-B9E32C266238}" type="slidenum">
              <a:rPr lang="sv-SE" smtClean="0"/>
              <a:t>‹#›</a:t>
            </a:fld>
            <a:endParaRPr lang="sv-SE"/>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noProof="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61793BA-70AC-4DBB-BE6C-4E383E5E76CD}" type="datetime1">
              <a:rPr lang="sv-SE" noProof="0" smtClean="0"/>
              <a:t>2024-03-25</a:t>
            </a:fld>
            <a:endParaRPr lang="sv-SE" noProof="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noProof="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9BB1A04-13E8-48CD-97F9-AC2568E1A8D4}" type="slidenum">
              <a:rPr lang="sv-SE" noProof="0" smtClean="0"/>
              <a:t>‹#›</a:t>
            </a:fld>
            <a:endParaRPr lang="sv-SE" noProof="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saknas diagnos (missing data) %</a:t>
            </a:r>
            <a:br>
              <a:rPr lang="sv-SE" dirty="0"/>
            </a:br>
            <a:r>
              <a:rPr lang="sv-SE" dirty="0"/>
              <a:t>Är den obligatorisk?</a:t>
            </a:r>
          </a:p>
        </p:txBody>
      </p:sp>
      <p:sp>
        <p:nvSpPr>
          <p:cNvPr id="4" name="Platshållare för bildnummer 3"/>
          <p:cNvSpPr>
            <a:spLocks noGrp="1"/>
          </p:cNvSpPr>
          <p:nvPr>
            <p:ph type="sldNum" sz="quarter" idx="5"/>
          </p:nvPr>
        </p:nvSpPr>
        <p:spPr/>
        <p:txBody>
          <a:bodyPr/>
          <a:lstStyle/>
          <a:p>
            <a:pPr rtl="0"/>
            <a:fld id="{69BB1A04-13E8-48CD-97F9-AC2568E1A8D4}" type="slidenum">
              <a:rPr lang="sv-SE" noProof="0" smtClean="0"/>
              <a:t>7</a:t>
            </a:fld>
            <a:endParaRPr lang="sv-SE" noProof="0"/>
          </a:p>
        </p:txBody>
      </p:sp>
    </p:spTree>
    <p:extLst>
      <p:ext uri="{BB962C8B-B14F-4D97-AF65-F5344CB8AC3E}">
        <p14:creationId xmlns:p14="http://schemas.microsoft.com/office/powerpoint/2010/main" val="330187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69BB1A04-13E8-48CD-97F9-AC2568E1A8D4}" type="slidenum">
              <a:rPr lang="sv-SE" noProof="0" smtClean="0"/>
              <a:t>8</a:t>
            </a:fld>
            <a:endParaRPr lang="sv-SE" noProof="0"/>
          </a:p>
        </p:txBody>
      </p:sp>
    </p:spTree>
    <p:extLst>
      <p:ext uri="{BB962C8B-B14F-4D97-AF65-F5344CB8AC3E}">
        <p14:creationId xmlns:p14="http://schemas.microsoft.com/office/powerpoint/2010/main" val="294597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69BB1A04-13E8-48CD-97F9-AC2568E1A8D4}" type="slidenum">
              <a:rPr lang="sv-SE" noProof="0" smtClean="0"/>
              <a:t>9</a:t>
            </a:fld>
            <a:endParaRPr lang="sv-SE" noProof="0"/>
          </a:p>
        </p:txBody>
      </p:sp>
    </p:spTree>
    <p:extLst>
      <p:ext uri="{BB962C8B-B14F-4D97-AF65-F5344CB8AC3E}">
        <p14:creationId xmlns:p14="http://schemas.microsoft.com/office/powerpoint/2010/main" val="360800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Uppdatera</a:t>
            </a:r>
          </a:p>
          <a:p>
            <a:endParaRPr lang="sv-SE" dirty="0"/>
          </a:p>
        </p:txBody>
      </p:sp>
      <p:sp>
        <p:nvSpPr>
          <p:cNvPr id="4" name="Platshållare för bildnummer 3"/>
          <p:cNvSpPr>
            <a:spLocks noGrp="1"/>
          </p:cNvSpPr>
          <p:nvPr>
            <p:ph type="sldNum" sz="quarter" idx="5"/>
          </p:nvPr>
        </p:nvSpPr>
        <p:spPr/>
        <p:txBody>
          <a:bodyPr/>
          <a:lstStyle/>
          <a:p>
            <a:pPr rtl="0"/>
            <a:fld id="{69BB1A04-13E8-48CD-97F9-AC2568E1A8D4}" type="slidenum">
              <a:rPr lang="sv-SE" noProof="0" smtClean="0"/>
              <a:t>22</a:t>
            </a:fld>
            <a:endParaRPr lang="sv-SE" noProof="0"/>
          </a:p>
        </p:txBody>
      </p:sp>
    </p:spTree>
    <p:extLst>
      <p:ext uri="{BB962C8B-B14F-4D97-AF65-F5344CB8AC3E}">
        <p14:creationId xmlns:p14="http://schemas.microsoft.com/office/powerpoint/2010/main" val="406840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2EFF03-192B-48A3-97FF-50E51B4FAB9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FA8B0E6-5A65-4CA9-A370-E9B8C2CFF2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E5E2628-B764-46F0-9F1A-B4C3FC93ED27}"/>
              </a:ext>
            </a:extLst>
          </p:cNvPr>
          <p:cNvSpPr>
            <a:spLocks noGrp="1"/>
          </p:cNvSpPr>
          <p:nvPr>
            <p:ph type="dt" sz="half" idx="10"/>
          </p:nvPr>
        </p:nvSpPr>
        <p:spPr/>
        <p:txBody>
          <a:bodyPr/>
          <a:lstStyle/>
          <a:p>
            <a:pPr rtl="0"/>
            <a:fld id="{3FAFD516-1F8B-4DC7-9377-F65DD7E721D1}" type="datetime1">
              <a:rPr lang="sv-SE" noProof="0" smtClean="0"/>
              <a:t>2024-03-25</a:t>
            </a:fld>
            <a:endParaRPr lang="sv-SE" noProof="0"/>
          </a:p>
        </p:txBody>
      </p:sp>
      <p:sp>
        <p:nvSpPr>
          <p:cNvPr id="5" name="Platshållare för sidfot 4">
            <a:extLst>
              <a:ext uri="{FF2B5EF4-FFF2-40B4-BE49-F238E27FC236}">
                <a16:creationId xmlns:a16="http://schemas.microsoft.com/office/drawing/2014/main" id="{0C449E45-1298-4D94-8C90-03333A804BC9}"/>
              </a:ext>
            </a:extLst>
          </p:cNvPr>
          <p:cNvSpPr>
            <a:spLocks noGrp="1"/>
          </p:cNvSpPr>
          <p:nvPr>
            <p:ph type="ftr" sz="quarter" idx="11"/>
          </p:nvPr>
        </p:nvSpPr>
        <p:spPr/>
        <p:txBody>
          <a:bodyPr/>
          <a:lstStyle/>
          <a:p>
            <a:pPr rtl="0"/>
            <a:endParaRPr lang="sv-SE" noProof="0"/>
          </a:p>
        </p:txBody>
      </p:sp>
      <p:sp>
        <p:nvSpPr>
          <p:cNvPr id="6" name="Platshållare för bildnummer 5">
            <a:extLst>
              <a:ext uri="{FF2B5EF4-FFF2-40B4-BE49-F238E27FC236}">
                <a16:creationId xmlns:a16="http://schemas.microsoft.com/office/drawing/2014/main" id="{81B19DE4-4AB8-4B3E-8EEE-E18D8115B507}"/>
              </a:ext>
            </a:extLst>
          </p:cNvPr>
          <p:cNvSpPr>
            <a:spLocks noGrp="1"/>
          </p:cNvSpPr>
          <p:nvPr>
            <p:ph type="sldNum" sz="quarter" idx="12"/>
          </p:nvPr>
        </p:nvSpPr>
        <p:spPr/>
        <p:txBody>
          <a:bodyPr/>
          <a:lstStyle/>
          <a:p>
            <a:pPr rtl="0"/>
            <a:fld id="{6D22F896-40B5-4ADD-8801-0D06FADFA095}" type="slidenum">
              <a:rPr lang="sv-SE" noProof="0" smtClean="0"/>
              <a:t>‹#›</a:t>
            </a:fld>
            <a:endParaRPr lang="sv-SE" noProof="0"/>
          </a:p>
        </p:txBody>
      </p:sp>
    </p:spTree>
    <p:extLst>
      <p:ext uri="{BB962C8B-B14F-4D97-AF65-F5344CB8AC3E}">
        <p14:creationId xmlns:p14="http://schemas.microsoft.com/office/powerpoint/2010/main" val="58991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5E7FD2-88A2-448E-A03D-CDC59EEAA85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74CF8AE-0130-4E69-BB19-3A310794090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9A04AC-3C44-4452-8EEE-859791A4F154}"/>
              </a:ext>
            </a:extLst>
          </p:cNvPr>
          <p:cNvSpPr>
            <a:spLocks noGrp="1"/>
          </p:cNvSpPr>
          <p:nvPr>
            <p:ph type="dt" sz="half" idx="10"/>
          </p:nvPr>
        </p:nvSpPr>
        <p:spPr/>
        <p:txBody>
          <a:bodyPr/>
          <a:lstStyle/>
          <a:p>
            <a:pPr rtl="0"/>
            <a:fld id="{5F563043-3B40-470D-BE5A-296A51BCFC9C}" type="datetime1">
              <a:rPr lang="sv-SE" noProof="0" smtClean="0"/>
              <a:t>2024-03-25</a:t>
            </a:fld>
            <a:endParaRPr lang="sv-SE" noProof="0"/>
          </a:p>
        </p:txBody>
      </p:sp>
      <p:sp>
        <p:nvSpPr>
          <p:cNvPr id="5" name="Platshållare för sidfot 4">
            <a:extLst>
              <a:ext uri="{FF2B5EF4-FFF2-40B4-BE49-F238E27FC236}">
                <a16:creationId xmlns:a16="http://schemas.microsoft.com/office/drawing/2014/main" id="{E5F25514-971A-409A-9DEB-70EC3FD45141}"/>
              </a:ext>
            </a:extLst>
          </p:cNvPr>
          <p:cNvSpPr>
            <a:spLocks noGrp="1"/>
          </p:cNvSpPr>
          <p:nvPr>
            <p:ph type="ftr" sz="quarter" idx="11"/>
          </p:nvPr>
        </p:nvSpPr>
        <p:spPr/>
        <p:txBody>
          <a:bodyPr/>
          <a:lstStyle/>
          <a:p>
            <a:pPr rtl="0"/>
            <a:endParaRPr lang="sv-SE" noProof="0"/>
          </a:p>
        </p:txBody>
      </p:sp>
      <p:sp>
        <p:nvSpPr>
          <p:cNvPr id="6" name="Platshållare för bildnummer 5">
            <a:extLst>
              <a:ext uri="{FF2B5EF4-FFF2-40B4-BE49-F238E27FC236}">
                <a16:creationId xmlns:a16="http://schemas.microsoft.com/office/drawing/2014/main" id="{367CEDDF-B9E5-41E9-BFB2-01A38FA071D1}"/>
              </a:ext>
            </a:extLst>
          </p:cNvPr>
          <p:cNvSpPr>
            <a:spLocks noGrp="1"/>
          </p:cNvSpPr>
          <p:nvPr>
            <p:ph type="sldNum" sz="quarter" idx="12"/>
          </p:nvPr>
        </p:nvSpPr>
        <p:spPr/>
        <p:txBody>
          <a:bodyPr/>
          <a:lstStyle/>
          <a:p>
            <a:pPr rtl="0"/>
            <a:fld id="{6D22F896-40B5-4ADD-8801-0D06FADFA095}" type="slidenum">
              <a:rPr lang="sv-SE" noProof="0" smtClean="0"/>
              <a:t>‹#›</a:t>
            </a:fld>
            <a:endParaRPr lang="sv-SE" noProof="0"/>
          </a:p>
        </p:txBody>
      </p:sp>
    </p:spTree>
    <p:extLst>
      <p:ext uri="{BB962C8B-B14F-4D97-AF65-F5344CB8AC3E}">
        <p14:creationId xmlns:p14="http://schemas.microsoft.com/office/powerpoint/2010/main" val="318748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D02F22C-CB7F-4178-BB2A-9A12125FCA9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60AB3AC-1010-4198-BE4B-9E19AF8F174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34ED888-76F9-4507-BFC1-F3400FB019F1}"/>
              </a:ext>
            </a:extLst>
          </p:cNvPr>
          <p:cNvSpPr>
            <a:spLocks noGrp="1"/>
          </p:cNvSpPr>
          <p:nvPr>
            <p:ph type="dt" sz="half" idx="10"/>
          </p:nvPr>
        </p:nvSpPr>
        <p:spPr/>
        <p:txBody>
          <a:bodyPr/>
          <a:lstStyle/>
          <a:p>
            <a:pPr rtl="0"/>
            <a:fld id="{45BD1D8B-2840-47ED-A19C-FD904877C5C3}" type="datetime1">
              <a:rPr lang="sv-SE" noProof="0" smtClean="0"/>
              <a:t>2024-03-25</a:t>
            </a:fld>
            <a:endParaRPr lang="sv-SE" noProof="0"/>
          </a:p>
        </p:txBody>
      </p:sp>
      <p:sp>
        <p:nvSpPr>
          <p:cNvPr id="5" name="Platshållare för sidfot 4">
            <a:extLst>
              <a:ext uri="{FF2B5EF4-FFF2-40B4-BE49-F238E27FC236}">
                <a16:creationId xmlns:a16="http://schemas.microsoft.com/office/drawing/2014/main" id="{65E80FFB-B24E-4E16-94FF-68A897D8B2F4}"/>
              </a:ext>
            </a:extLst>
          </p:cNvPr>
          <p:cNvSpPr>
            <a:spLocks noGrp="1"/>
          </p:cNvSpPr>
          <p:nvPr>
            <p:ph type="ftr" sz="quarter" idx="11"/>
          </p:nvPr>
        </p:nvSpPr>
        <p:spPr/>
        <p:txBody>
          <a:bodyPr/>
          <a:lstStyle/>
          <a:p>
            <a:pPr rtl="0"/>
            <a:endParaRPr lang="sv-SE" noProof="0"/>
          </a:p>
        </p:txBody>
      </p:sp>
      <p:sp>
        <p:nvSpPr>
          <p:cNvPr id="6" name="Platshållare för bildnummer 5">
            <a:extLst>
              <a:ext uri="{FF2B5EF4-FFF2-40B4-BE49-F238E27FC236}">
                <a16:creationId xmlns:a16="http://schemas.microsoft.com/office/drawing/2014/main" id="{6DF0B9A0-43A9-401D-B84C-444659F0E543}"/>
              </a:ext>
            </a:extLst>
          </p:cNvPr>
          <p:cNvSpPr>
            <a:spLocks noGrp="1"/>
          </p:cNvSpPr>
          <p:nvPr>
            <p:ph type="sldNum" sz="quarter" idx="12"/>
          </p:nvPr>
        </p:nvSpPr>
        <p:spPr/>
        <p:txBody>
          <a:bodyPr/>
          <a:lstStyle/>
          <a:p>
            <a:pPr rtl="0"/>
            <a:fld id="{6D22F896-40B5-4ADD-8801-0D06FADFA095}" type="slidenum">
              <a:rPr lang="sv-SE" noProof="0" smtClean="0"/>
              <a:t>‹#›</a:t>
            </a:fld>
            <a:endParaRPr lang="sv-SE" noProof="0"/>
          </a:p>
        </p:txBody>
      </p:sp>
    </p:spTree>
    <p:extLst>
      <p:ext uri="{BB962C8B-B14F-4D97-AF65-F5344CB8AC3E}">
        <p14:creationId xmlns:p14="http://schemas.microsoft.com/office/powerpoint/2010/main" val="82386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574801" y="980517"/>
            <a:ext cx="8460983" cy="2705034"/>
          </a:xfrm>
        </p:spPr>
        <p:txBody>
          <a:bodyPr anchor="ctr"/>
          <a:lstStyle>
            <a:lvl1pPr>
              <a:defRPr sz="4000"/>
            </a:lvl1pPr>
          </a:lstStyle>
          <a:p>
            <a:r>
              <a:rPr lang="sv-SE"/>
              <a:t>Klicka här för att ändra mall för rubrikformat</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86F1EC2B-8188-4AC2-9F0D-8D09C51D505A}"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163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4334AB-A285-4A32-AE07-77792F13B9B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27DA1D4-A822-4E14-9FB3-A56BF9B6BEC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1C2CF7-25B3-43EC-91FC-BF1993C25244}"/>
              </a:ext>
            </a:extLst>
          </p:cNvPr>
          <p:cNvSpPr>
            <a:spLocks noGrp="1"/>
          </p:cNvSpPr>
          <p:nvPr>
            <p:ph type="dt" sz="half" idx="10"/>
          </p:nvPr>
        </p:nvSpPr>
        <p:spPr/>
        <p:txBody>
          <a:bodyPr/>
          <a:lstStyle/>
          <a:p>
            <a:pPr rtl="0"/>
            <a:fld id="{BC45A88A-E42E-4183-84A5-27BAAA0B81CC}" type="datetime1">
              <a:rPr lang="sv-SE" noProof="0" smtClean="0"/>
              <a:t>2024-03-25</a:t>
            </a:fld>
            <a:endParaRPr lang="sv-SE" noProof="0"/>
          </a:p>
        </p:txBody>
      </p:sp>
      <p:sp>
        <p:nvSpPr>
          <p:cNvPr id="5" name="Platshållare för sidfot 4">
            <a:extLst>
              <a:ext uri="{FF2B5EF4-FFF2-40B4-BE49-F238E27FC236}">
                <a16:creationId xmlns:a16="http://schemas.microsoft.com/office/drawing/2014/main" id="{9D29A213-B746-4791-AAB0-EB5A447EC215}"/>
              </a:ext>
            </a:extLst>
          </p:cNvPr>
          <p:cNvSpPr>
            <a:spLocks noGrp="1"/>
          </p:cNvSpPr>
          <p:nvPr>
            <p:ph type="ftr" sz="quarter" idx="11"/>
          </p:nvPr>
        </p:nvSpPr>
        <p:spPr/>
        <p:txBody>
          <a:bodyPr/>
          <a:lstStyle/>
          <a:p>
            <a:pPr rtl="0"/>
            <a:endParaRPr lang="sv-SE" noProof="0"/>
          </a:p>
        </p:txBody>
      </p:sp>
      <p:sp>
        <p:nvSpPr>
          <p:cNvPr id="6" name="Platshållare för bildnummer 5">
            <a:extLst>
              <a:ext uri="{FF2B5EF4-FFF2-40B4-BE49-F238E27FC236}">
                <a16:creationId xmlns:a16="http://schemas.microsoft.com/office/drawing/2014/main" id="{179BBD70-D87E-4D62-83A6-71D404DDADEB}"/>
              </a:ext>
            </a:extLst>
          </p:cNvPr>
          <p:cNvSpPr>
            <a:spLocks noGrp="1"/>
          </p:cNvSpPr>
          <p:nvPr>
            <p:ph type="sldNum" sz="quarter" idx="12"/>
          </p:nvPr>
        </p:nvSpPr>
        <p:spPr/>
        <p:txBody>
          <a:bodyPr/>
          <a:lstStyle/>
          <a:p>
            <a:pPr rtl="0"/>
            <a:fld id="{6D22F896-40B5-4ADD-8801-0D06FADFA095}" type="slidenum">
              <a:rPr lang="sv-SE" noProof="0" smtClean="0"/>
              <a:t>‹#›</a:t>
            </a:fld>
            <a:endParaRPr lang="sv-SE" noProof="0"/>
          </a:p>
        </p:txBody>
      </p:sp>
    </p:spTree>
    <p:extLst>
      <p:ext uri="{BB962C8B-B14F-4D97-AF65-F5344CB8AC3E}">
        <p14:creationId xmlns:p14="http://schemas.microsoft.com/office/powerpoint/2010/main" val="148004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A90DC9-7464-435F-A2D9-5DCCE3C67CA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E3B227F-151F-439B-A094-2193B64716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BB858A2-62A7-4CC4-85CD-C0DAB800FD63}"/>
              </a:ext>
            </a:extLst>
          </p:cNvPr>
          <p:cNvSpPr>
            <a:spLocks noGrp="1"/>
          </p:cNvSpPr>
          <p:nvPr>
            <p:ph type="dt" sz="half" idx="10"/>
          </p:nvPr>
        </p:nvSpPr>
        <p:spPr/>
        <p:txBody>
          <a:bodyPr/>
          <a:lstStyle/>
          <a:p>
            <a:pPr rtl="0"/>
            <a:fld id="{9898A80D-029A-4ACD-AAEC-E2C7BE2BCD95}" type="datetime1">
              <a:rPr lang="sv-SE" noProof="0" smtClean="0"/>
              <a:t>2024-03-25</a:t>
            </a:fld>
            <a:endParaRPr lang="sv-SE" noProof="0"/>
          </a:p>
        </p:txBody>
      </p:sp>
      <p:sp>
        <p:nvSpPr>
          <p:cNvPr id="5" name="Platshållare för sidfot 4">
            <a:extLst>
              <a:ext uri="{FF2B5EF4-FFF2-40B4-BE49-F238E27FC236}">
                <a16:creationId xmlns:a16="http://schemas.microsoft.com/office/drawing/2014/main" id="{668C619D-B2DD-4746-A9B2-C4839EF73357}"/>
              </a:ext>
            </a:extLst>
          </p:cNvPr>
          <p:cNvSpPr>
            <a:spLocks noGrp="1"/>
          </p:cNvSpPr>
          <p:nvPr>
            <p:ph type="ftr" sz="quarter" idx="11"/>
          </p:nvPr>
        </p:nvSpPr>
        <p:spPr/>
        <p:txBody>
          <a:bodyPr/>
          <a:lstStyle/>
          <a:p>
            <a:pPr rtl="0"/>
            <a:endParaRPr lang="sv-SE" noProof="0"/>
          </a:p>
        </p:txBody>
      </p:sp>
      <p:sp>
        <p:nvSpPr>
          <p:cNvPr id="6" name="Platshållare för bildnummer 5">
            <a:extLst>
              <a:ext uri="{FF2B5EF4-FFF2-40B4-BE49-F238E27FC236}">
                <a16:creationId xmlns:a16="http://schemas.microsoft.com/office/drawing/2014/main" id="{C51A5D3E-035C-4B2D-97A8-A4FB2F0F294B}"/>
              </a:ext>
            </a:extLst>
          </p:cNvPr>
          <p:cNvSpPr>
            <a:spLocks noGrp="1"/>
          </p:cNvSpPr>
          <p:nvPr>
            <p:ph type="sldNum" sz="quarter" idx="12"/>
          </p:nvPr>
        </p:nvSpPr>
        <p:spPr/>
        <p:txBody>
          <a:bodyPr/>
          <a:lstStyle/>
          <a:p>
            <a:pPr rtl="0"/>
            <a:fld id="{6D22F896-40B5-4ADD-8801-0D06FADFA095}" type="slidenum">
              <a:rPr lang="sv-SE" noProof="0" smtClean="0"/>
              <a:t>‹#›</a:t>
            </a:fld>
            <a:endParaRPr lang="sv-SE" noProof="0"/>
          </a:p>
        </p:txBody>
      </p:sp>
    </p:spTree>
    <p:extLst>
      <p:ext uri="{BB962C8B-B14F-4D97-AF65-F5344CB8AC3E}">
        <p14:creationId xmlns:p14="http://schemas.microsoft.com/office/powerpoint/2010/main" val="346632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3904E6-0340-427D-87B6-12A1F2FCE5B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6CAFD2A-F9C4-4E4F-B10D-F2E5C22B647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58BCCD3-50B9-4D3C-9A33-90886655AB4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B83465F-D354-4573-B2EF-83F0E1A8466C}"/>
              </a:ext>
            </a:extLst>
          </p:cNvPr>
          <p:cNvSpPr>
            <a:spLocks noGrp="1"/>
          </p:cNvSpPr>
          <p:nvPr>
            <p:ph type="dt" sz="half" idx="10"/>
          </p:nvPr>
        </p:nvSpPr>
        <p:spPr/>
        <p:txBody>
          <a:bodyPr/>
          <a:lstStyle/>
          <a:p>
            <a:fld id="{904A483D-5CB4-4842-8F2F-05D5276ACF63}" type="datetimeFigureOut">
              <a:rPr lang="en-US" smtClean="0"/>
              <a:t>3/25/2024</a:t>
            </a:fld>
            <a:endParaRPr lang="en-US" dirty="0"/>
          </a:p>
        </p:txBody>
      </p:sp>
      <p:sp>
        <p:nvSpPr>
          <p:cNvPr id="6" name="Platshållare för sidfot 5">
            <a:extLst>
              <a:ext uri="{FF2B5EF4-FFF2-40B4-BE49-F238E27FC236}">
                <a16:creationId xmlns:a16="http://schemas.microsoft.com/office/drawing/2014/main" id="{F6529319-4D1F-4AEB-BC8B-BDC512045E76}"/>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B1C7B6C2-6C1B-4587-BD56-A6744A6824D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660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8F40E3-38A6-46B6-87AD-E54454FD970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95901CE-21AD-4F22-873E-819B09E30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8B2396E-AD25-4193-BAFB-018F552EF5D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9C3FDCD-7D3C-4AF8-9C01-B1ADB46C7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B986477-3BDD-487F-B79B-090D22B793D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136399D-B754-4A3A-94F6-EEFF36345A92}"/>
              </a:ext>
            </a:extLst>
          </p:cNvPr>
          <p:cNvSpPr>
            <a:spLocks noGrp="1"/>
          </p:cNvSpPr>
          <p:nvPr>
            <p:ph type="dt" sz="half" idx="10"/>
          </p:nvPr>
        </p:nvSpPr>
        <p:spPr/>
        <p:txBody>
          <a:bodyPr/>
          <a:lstStyle/>
          <a:p>
            <a:pPr rtl="0"/>
            <a:fld id="{BE0313FC-36FC-4344-9D00-3743B0FB7BD1}" type="datetime1">
              <a:rPr lang="sv-SE" noProof="0" smtClean="0"/>
              <a:t>2024-03-25</a:t>
            </a:fld>
            <a:endParaRPr lang="sv-SE" noProof="0"/>
          </a:p>
        </p:txBody>
      </p:sp>
      <p:sp>
        <p:nvSpPr>
          <p:cNvPr id="8" name="Platshållare för sidfot 7">
            <a:extLst>
              <a:ext uri="{FF2B5EF4-FFF2-40B4-BE49-F238E27FC236}">
                <a16:creationId xmlns:a16="http://schemas.microsoft.com/office/drawing/2014/main" id="{BED92336-DAAF-45E7-A792-7D845EA23A4C}"/>
              </a:ext>
            </a:extLst>
          </p:cNvPr>
          <p:cNvSpPr>
            <a:spLocks noGrp="1"/>
          </p:cNvSpPr>
          <p:nvPr>
            <p:ph type="ftr" sz="quarter" idx="11"/>
          </p:nvPr>
        </p:nvSpPr>
        <p:spPr/>
        <p:txBody>
          <a:bodyPr/>
          <a:lstStyle/>
          <a:p>
            <a:pPr rtl="0"/>
            <a:endParaRPr lang="sv-SE" noProof="0"/>
          </a:p>
        </p:txBody>
      </p:sp>
      <p:sp>
        <p:nvSpPr>
          <p:cNvPr id="9" name="Platshållare för bildnummer 8">
            <a:extLst>
              <a:ext uri="{FF2B5EF4-FFF2-40B4-BE49-F238E27FC236}">
                <a16:creationId xmlns:a16="http://schemas.microsoft.com/office/drawing/2014/main" id="{D25594BA-444C-4170-AC7E-C5A853D850DB}"/>
              </a:ext>
            </a:extLst>
          </p:cNvPr>
          <p:cNvSpPr>
            <a:spLocks noGrp="1"/>
          </p:cNvSpPr>
          <p:nvPr>
            <p:ph type="sldNum" sz="quarter" idx="12"/>
          </p:nvPr>
        </p:nvSpPr>
        <p:spPr/>
        <p:txBody>
          <a:bodyPr/>
          <a:lstStyle/>
          <a:p>
            <a:pPr rtl="0"/>
            <a:fld id="{6D22F896-40B5-4ADD-8801-0D06FADFA095}" type="slidenum">
              <a:rPr lang="sv-SE" noProof="0" smtClean="0"/>
              <a:t>‹#›</a:t>
            </a:fld>
            <a:endParaRPr lang="sv-SE" noProof="0"/>
          </a:p>
        </p:txBody>
      </p:sp>
    </p:spTree>
    <p:extLst>
      <p:ext uri="{BB962C8B-B14F-4D97-AF65-F5344CB8AC3E}">
        <p14:creationId xmlns:p14="http://schemas.microsoft.com/office/powerpoint/2010/main" val="413388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D5282E-0BA1-4A9D-9721-342A665FF0D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E896C98-85BA-4432-8CDF-5E5A815A5A30}"/>
              </a:ext>
            </a:extLst>
          </p:cNvPr>
          <p:cNvSpPr>
            <a:spLocks noGrp="1"/>
          </p:cNvSpPr>
          <p:nvPr>
            <p:ph type="dt" sz="half" idx="10"/>
          </p:nvPr>
        </p:nvSpPr>
        <p:spPr/>
        <p:txBody>
          <a:bodyPr/>
          <a:lstStyle/>
          <a:p>
            <a:pPr rtl="0"/>
            <a:fld id="{8B677BAA-87F2-4FC4-952C-A557E12A9B84}" type="datetime1">
              <a:rPr lang="sv-SE" noProof="0" smtClean="0"/>
              <a:t>2024-03-25</a:t>
            </a:fld>
            <a:endParaRPr lang="sv-SE" noProof="0"/>
          </a:p>
        </p:txBody>
      </p:sp>
      <p:sp>
        <p:nvSpPr>
          <p:cNvPr id="4" name="Platshållare för sidfot 3">
            <a:extLst>
              <a:ext uri="{FF2B5EF4-FFF2-40B4-BE49-F238E27FC236}">
                <a16:creationId xmlns:a16="http://schemas.microsoft.com/office/drawing/2014/main" id="{0D5B7F7E-3756-4714-9410-898707D1782A}"/>
              </a:ext>
            </a:extLst>
          </p:cNvPr>
          <p:cNvSpPr>
            <a:spLocks noGrp="1"/>
          </p:cNvSpPr>
          <p:nvPr>
            <p:ph type="ftr" sz="quarter" idx="11"/>
          </p:nvPr>
        </p:nvSpPr>
        <p:spPr/>
        <p:txBody>
          <a:bodyPr/>
          <a:lstStyle/>
          <a:p>
            <a:pPr rtl="0"/>
            <a:endParaRPr lang="sv-SE" noProof="0"/>
          </a:p>
        </p:txBody>
      </p:sp>
      <p:sp>
        <p:nvSpPr>
          <p:cNvPr id="5" name="Platshållare för bildnummer 4">
            <a:extLst>
              <a:ext uri="{FF2B5EF4-FFF2-40B4-BE49-F238E27FC236}">
                <a16:creationId xmlns:a16="http://schemas.microsoft.com/office/drawing/2014/main" id="{67562EAB-C014-49EF-915C-2771AA6A5794}"/>
              </a:ext>
            </a:extLst>
          </p:cNvPr>
          <p:cNvSpPr>
            <a:spLocks noGrp="1"/>
          </p:cNvSpPr>
          <p:nvPr>
            <p:ph type="sldNum" sz="quarter" idx="12"/>
          </p:nvPr>
        </p:nvSpPr>
        <p:spPr/>
        <p:txBody>
          <a:bodyPr/>
          <a:lstStyle/>
          <a:p>
            <a:pPr rtl="0"/>
            <a:fld id="{6D22F896-40B5-4ADD-8801-0D06FADFA095}" type="slidenum">
              <a:rPr lang="sv-SE" noProof="0" smtClean="0"/>
              <a:t>‹#›</a:t>
            </a:fld>
            <a:endParaRPr lang="sv-SE" noProof="0"/>
          </a:p>
        </p:txBody>
      </p:sp>
    </p:spTree>
    <p:extLst>
      <p:ext uri="{BB962C8B-B14F-4D97-AF65-F5344CB8AC3E}">
        <p14:creationId xmlns:p14="http://schemas.microsoft.com/office/powerpoint/2010/main" val="352254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87B2BE6-B6BD-447C-8823-6550562768F6}"/>
              </a:ext>
            </a:extLst>
          </p:cNvPr>
          <p:cNvSpPr>
            <a:spLocks noGrp="1"/>
          </p:cNvSpPr>
          <p:nvPr>
            <p:ph type="dt" sz="half" idx="10"/>
          </p:nvPr>
        </p:nvSpPr>
        <p:spPr/>
        <p:txBody>
          <a:bodyPr/>
          <a:lstStyle/>
          <a:p>
            <a:pPr rtl="0"/>
            <a:fld id="{4E023C73-763F-4560-878D-6FA71030D417}" type="datetime1">
              <a:rPr lang="sv-SE" noProof="0" smtClean="0"/>
              <a:t>2024-03-25</a:t>
            </a:fld>
            <a:endParaRPr lang="sv-SE" noProof="0"/>
          </a:p>
        </p:txBody>
      </p:sp>
      <p:sp>
        <p:nvSpPr>
          <p:cNvPr id="3" name="Platshållare för sidfot 2">
            <a:extLst>
              <a:ext uri="{FF2B5EF4-FFF2-40B4-BE49-F238E27FC236}">
                <a16:creationId xmlns:a16="http://schemas.microsoft.com/office/drawing/2014/main" id="{9BD07D7B-5C5D-4B01-84E7-5E08A378EF27}"/>
              </a:ext>
            </a:extLst>
          </p:cNvPr>
          <p:cNvSpPr>
            <a:spLocks noGrp="1"/>
          </p:cNvSpPr>
          <p:nvPr>
            <p:ph type="ftr" sz="quarter" idx="11"/>
          </p:nvPr>
        </p:nvSpPr>
        <p:spPr/>
        <p:txBody>
          <a:bodyPr/>
          <a:lstStyle/>
          <a:p>
            <a:pPr rtl="0"/>
            <a:endParaRPr lang="sv-SE" noProof="0"/>
          </a:p>
        </p:txBody>
      </p:sp>
      <p:sp>
        <p:nvSpPr>
          <p:cNvPr id="4" name="Platshållare för bildnummer 3">
            <a:extLst>
              <a:ext uri="{FF2B5EF4-FFF2-40B4-BE49-F238E27FC236}">
                <a16:creationId xmlns:a16="http://schemas.microsoft.com/office/drawing/2014/main" id="{DBE7AF86-AADD-4B35-BFED-C7CD86145484}"/>
              </a:ext>
            </a:extLst>
          </p:cNvPr>
          <p:cNvSpPr>
            <a:spLocks noGrp="1"/>
          </p:cNvSpPr>
          <p:nvPr>
            <p:ph type="sldNum" sz="quarter" idx="12"/>
          </p:nvPr>
        </p:nvSpPr>
        <p:spPr/>
        <p:txBody>
          <a:bodyPr/>
          <a:lstStyle/>
          <a:p>
            <a:pPr rtl="0"/>
            <a:fld id="{6D22F896-40B5-4ADD-8801-0D06FADFA095}" type="slidenum">
              <a:rPr lang="sv-SE" noProof="0" smtClean="0"/>
              <a:t>‹#›</a:t>
            </a:fld>
            <a:endParaRPr lang="sv-SE" noProof="0"/>
          </a:p>
        </p:txBody>
      </p:sp>
    </p:spTree>
    <p:extLst>
      <p:ext uri="{BB962C8B-B14F-4D97-AF65-F5344CB8AC3E}">
        <p14:creationId xmlns:p14="http://schemas.microsoft.com/office/powerpoint/2010/main" val="251520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BF093D-F800-4B19-8D30-6CC3C1951A5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93E0D52-8CFB-4DE0-A835-0D784D75CA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479EE25-E0A4-4391-8E26-8F56B637D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1659696-B7ED-4263-9955-058E64427D20}"/>
              </a:ext>
            </a:extLst>
          </p:cNvPr>
          <p:cNvSpPr>
            <a:spLocks noGrp="1"/>
          </p:cNvSpPr>
          <p:nvPr>
            <p:ph type="dt" sz="half" idx="10"/>
          </p:nvPr>
        </p:nvSpPr>
        <p:spPr/>
        <p:txBody>
          <a:bodyPr/>
          <a:lstStyle/>
          <a:p>
            <a:fld id="{D8CF2683-E6E7-4CC3-9EEE-7854DD4F3545}" type="datetimeFigureOut">
              <a:rPr lang="en-US" smtClean="0"/>
              <a:t>3/25/2024</a:t>
            </a:fld>
            <a:endParaRPr lang="en-US" dirty="0"/>
          </a:p>
        </p:txBody>
      </p:sp>
      <p:sp>
        <p:nvSpPr>
          <p:cNvPr id="6" name="Platshållare för sidfot 5">
            <a:extLst>
              <a:ext uri="{FF2B5EF4-FFF2-40B4-BE49-F238E27FC236}">
                <a16:creationId xmlns:a16="http://schemas.microsoft.com/office/drawing/2014/main" id="{92748B6F-042A-49E5-82DC-2D6303F19261}"/>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546468E7-353A-4658-BF5F-EC8989F6680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87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A28C1F-13AA-49C6-B981-EF8FC7C164A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F8AED1F-36EB-4E28-8131-984077EA9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95CE894-9CE2-47DB-8284-A1AEC3D7F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CD8D54E-9634-4D4E-A20A-36722284B015}"/>
              </a:ext>
            </a:extLst>
          </p:cNvPr>
          <p:cNvSpPr>
            <a:spLocks noGrp="1"/>
          </p:cNvSpPr>
          <p:nvPr>
            <p:ph type="dt" sz="half" idx="10"/>
          </p:nvPr>
        </p:nvSpPr>
        <p:spPr/>
        <p:txBody>
          <a:bodyPr/>
          <a:lstStyle/>
          <a:p>
            <a:pPr rtl="0"/>
            <a:fld id="{1FAAF597-60E4-4F10-8335-E387D6C2CF72}" type="datetime1">
              <a:rPr lang="sv-SE" noProof="0" smtClean="0"/>
              <a:t>2024-03-25</a:t>
            </a:fld>
            <a:endParaRPr lang="sv-SE" noProof="0"/>
          </a:p>
        </p:txBody>
      </p:sp>
      <p:sp>
        <p:nvSpPr>
          <p:cNvPr id="6" name="Platshållare för sidfot 5">
            <a:extLst>
              <a:ext uri="{FF2B5EF4-FFF2-40B4-BE49-F238E27FC236}">
                <a16:creationId xmlns:a16="http://schemas.microsoft.com/office/drawing/2014/main" id="{3845F79E-652E-447C-A89C-D4A7AFB8F8A4}"/>
              </a:ext>
            </a:extLst>
          </p:cNvPr>
          <p:cNvSpPr>
            <a:spLocks noGrp="1"/>
          </p:cNvSpPr>
          <p:nvPr>
            <p:ph type="ftr" sz="quarter" idx="11"/>
          </p:nvPr>
        </p:nvSpPr>
        <p:spPr/>
        <p:txBody>
          <a:bodyPr/>
          <a:lstStyle/>
          <a:p>
            <a:pPr rtl="0"/>
            <a:endParaRPr lang="sv-SE" noProof="0"/>
          </a:p>
        </p:txBody>
      </p:sp>
      <p:sp>
        <p:nvSpPr>
          <p:cNvPr id="7" name="Platshållare för bildnummer 6">
            <a:extLst>
              <a:ext uri="{FF2B5EF4-FFF2-40B4-BE49-F238E27FC236}">
                <a16:creationId xmlns:a16="http://schemas.microsoft.com/office/drawing/2014/main" id="{00E81ABD-783D-4593-9C3A-62C692C075AE}"/>
              </a:ext>
            </a:extLst>
          </p:cNvPr>
          <p:cNvSpPr>
            <a:spLocks noGrp="1"/>
          </p:cNvSpPr>
          <p:nvPr>
            <p:ph type="sldNum" sz="quarter" idx="12"/>
          </p:nvPr>
        </p:nvSpPr>
        <p:spPr/>
        <p:txBody>
          <a:bodyPr/>
          <a:lstStyle/>
          <a:p>
            <a:pPr rtl="0"/>
            <a:fld id="{6D22F896-40B5-4ADD-8801-0D06FADFA095}" type="slidenum">
              <a:rPr lang="sv-SE" noProof="0" smtClean="0"/>
              <a:t>‹#›</a:t>
            </a:fld>
            <a:endParaRPr lang="sv-SE" noProof="0"/>
          </a:p>
        </p:txBody>
      </p:sp>
    </p:spTree>
    <p:extLst>
      <p:ext uri="{BB962C8B-B14F-4D97-AF65-F5344CB8AC3E}">
        <p14:creationId xmlns:p14="http://schemas.microsoft.com/office/powerpoint/2010/main" val="3795194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3C54BDA-37E3-42F5-9FFF-16322D347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B20CB31-91D0-4A50-BDA1-32459E6D8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30DBDB-6534-45CA-803D-85C0AFE90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D219C8AC-43D3-4425-9307-FBAF0C22C684}" type="datetime1">
              <a:rPr lang="sv-SE" noProof="0" smtClean="0"/>
              <a:t>2024-03-25</a:t>
            </a:fld>
            <a:endParaRPr lang="sv-SE" noProof="0"/>
          </a:p>
        </p:txBody>
      </p:sp>
      <p:sp>
        <p:nvSpPr>
          <p:cNvPr id="5" name="Platshållare för sidfot 4">
            <a:extLst>
              <a:ext uri="{FF2B5EF4-FFF2-40B4-BE49-F238E27FC236}">
                <a16:creationId xmlns:a16="http://schemas.microsoft.com/office/drawing/2014/main" id="{6269EBC7-7151-431F-83B0-6EFA29303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sv-SE" noProof="0"/>
          </a:p>
        </p:txBody>
      </p:sp>
      <p:sp>
        <p:nvSpPr>
          <p:cNvPr id="6" name="Platshållare för bildnummer 5">
            <a:extLst>
              <a:ext uri="{FF2B5EF4-FFF2-40B4-BE49-F238E27FC236}">
                <a16:creationId xmlns:a16="http://schemas.microsoft.com/office/drawing/2014/main" id="{5EB212A5-B003-4222-80B2-5927DC504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22F896-40B5-4ADD-8801-0D06FADFA095}" type="slidenum">
              <a:rPr lang="sv-SE" noProof="0" smtClean="0"/>
              <a:pPr rtl="0"/>
              <a:t>‹#›</a:t>
            </a:fld>
            <a:endParaRPr lang="sv-SE" noProof="0"/>
          </a:p>
        </p:txBody>
      </p:sp>
    </p:spTree>
    <p:extLst>
      <p:ext uri="{BB962C8B-B14F-4D97-AF65-F5344CB8AC3E}">
        <p14:creationId xmlns:p14="http://schemas.microsoft.com/office/powerpoint/2010/main" val="8963477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cid:image001.png@01D05756.955F9E6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cid:image001.png@01D05756.955F9E60" TargetMode="External"/><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cid:image001.png@01D05756.955F9E60"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cid:image001.png@01D05756.955F9E60" TargetMode="External"/><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cid:image001.png@01D05756.955F9E60" TargetMode="Externa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cid:image001.png@01D05756.955F9E6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hyperlink" Target="http://www.makulareg.se/" TargetMode="External"/><Relationship Id="rId4" Type="http://schemas.openxmlformats.org/officeDocument/2006/relationships/image" Target="cid:image001.png@01D05756.955F9E60"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mailto:rcsydkarlskrona@regionblekinge.se" TargetMode="External"/><Relationship Id="rId2" Type="http://schemas.openxmlformats.org/officeDocument/2006/relationships/hyperlink" Target="https://rcsyd.se/" TargetMode="External"/><Relationship Id="rId1" Type="http://schemas.openxmlformats.org/officeDocument/2006/relationships/slideLayout" Target="../slideLayouts/slideLayout6.xml"/><Relationship Id="rId6" Type="http://schemas.openxmlformats.org/officeDocument/2006/relationships/image" Target="cid:image001.png@01D05756.955F9E60" TargetMode="External"/><Relationship Id="rId5" Type="http://schemas.openxmlformats.org/officeDocument/2006/relationships/image" Target="../media/image2.png"/><Relationship Id="rId4" Type="http://schemas.openxmlformats.org/officeDocument/2006/relationships/hyperlink" Target="https://makulareg.se/"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cid:image001.png@01D05756.955F9E60"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cid:image001.png@01D05756.955F9E6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cid:image001.png@01D05756.955F9E60"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cid:image001.png@01D05756.955F9E60"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DD3505-D816-4666-AAAA-42EC992FA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nll.se\hemkataloger\katalog2\lbingwes\USF\Skrivbord\RGB_PC\RGB_PC_FÄRG\Makula_Logotyp_RGB_300dpi.png">
            <a:extLst>
              <a:ext uri="{FF2B5EF4-FFF2-40B4-BE49-F238E27FC236}">
                <a16:creationId xmlns:a16="http://schemas.microsoft.com/office/drawing/2014/main" id="{678843C3-623F-4355-93C7-B4225A2253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515" b="1"/>
          <a:stretch/>
        </p:blipFill>
        <p:spPr bwMode="auto">
          <a:xfrm>
            <a:off x="1296949" y="528019"/>
            <a:ext cx="7132042" cy="3321230"/>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6">
            <a:extLst>
              <a:ext uri="{FF2B5EF4-FFF2-40B4-BE49-F238E27FC236}">
                <a16:creationId xmlns:a16="http://schemas.microsoft.com/office/drawing/2014/main" id="{B4269A41-C387-4555-A18D-F1B4E366C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11C1882-1ABB-473F-836B-DE0066ABA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336533B6-75CC-4F87-B044-A8241FBF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ubrik 1">
            <a:extLst>
              <a:ext uri="{FF2B5EF4-FFF2-40B4-BE49-F238E27FC236}">
                <a16:creationId xmlns:a16="http://schemas.microsoft.com/office/drawing/2014/main" id="{6CE5289F-08AE-409A-A275-F34FF3E9C95D}"/>
              </a:ext>
            </a:extLst>
          </p:cNvPr>
          <p:cNvSpPr>
            <a:spLocks noGrp="1"/>
          </p:cNvSpPr>
          <p:nvPr>
            <p:ph type="ctrTitle"/>
          </p:nvPr>
        </p:nvSpPr>
        <p:spPr>
          <a:xfrm>
            <a:off x="795342" y="4267831"/>
            <a:ext cx="7970903" cy="1071585"/>
          </a:xfrm>
        </p:spPr>
        <p:txBody>
          <a:bodyPr>
            <a:normAutofit/>
          </a:bodyPr>
          <a:lstStyle/>
          <a:p>
            <a:pPr algn="l"/>
            <a:r>
              <a:rPr lang="sv-SE" sz="4800" dirty="0">
                <a:solidFill>
                  <a:srgbClr val="FFFFFF"/>
                </a:solidFill>
              </a:rPr>
              <a:t>SMR-dag 2024-03-21</a:t>
            </a:r>
          </a:p>
        </p:txBody>
      </p:sp>
      <p:sp>
        <p:nvSpPr>
          <p:cNvPr id="3" name="Underrubrik 2">
            <a:extLst>
              <a:ext uri="{FF2B5EF4-FFF2-40B4-BE49-F238E27FC236}">
                <a16:creationId xmlns:a16="http://schemas.microsoft.com/office/drawing/2014/main" id="{9817D090-FBB3-40D4-81D6-C9B5D5757578}"/>
              </a:ext>
            </a:extLst>
          </p:cNvPr>
          <p:cNvSpPr>
            <a:spLocks noGrp="1"/>
          </p:cNvSpPr>
          <p:nvPr>
            <p:ph type="subTitle" idx="1"/>
          </p:nvPr>
        </p:nvSpPr>
        <p:spPr>
          <a:xfrm>
            <a:off x="795342" y="5345714"/>
            <a:ext cx="7970903" cy="538211"/>
          </a:xfrm>
        </p:spPr>
        <p:txBody>
          <a:bodyPr anchor="t">
            <a:normAutofit/>
          </a:bodyPr>
          <a:lstStyle/>
          <a:p>
            <a:pPr algn="l"/>
            <a:r>
              <a:rPr lang="sv-SE" sz="2000">
                <a:solidFill>
                  <a:srgbClr val="FEFFFF"/>
                </a:solidFill>
              </a:rPr>
              <a:t>Svenska Makularegistret</a:t>
            </a:r>
          </a:p>
        </p:txBody>
      </p:sp>
      <p:sp>
        <p:nvSpPr>
          <p:cNvPr id="17" name="Rectangle 8">
            <a:extLst>
              <a:ext uri="{FF2B5EF4-FFF2-40B4-BE49-F238E27FC236}">
                <a16:creationId xmlns:a16="http://schemas.microsoft.com/office/drawing/2014/main" id="{77EAB586-FBDB-4496-82AC-22F18563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7800" y="4377267"/>
            <a:ext cx="3121152"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003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2F4AA89-F517-C7BA-94E0-A9FC73D76AF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Patientlistan</a:t>
            </a:r>
          </a:p>
        </p:txBody>
      </p:sp>
      <p:pic>
        <p:nvPicPr>
          <p:cNvPr id="4" name="Bildobjekt 3">
            <a:extLst>
              <a:ext uri="{FF2B5EF4-FFF2-40B4-BE49-F238E27FC236}">
                <a16:creationId xmlns:a16="http://schemas.microsoft.com/office/drawing/2014/main" id="{DC31BA7C-2AE3-A1B2-75C3-CC68F65A5A58}"/>
              </a:ext>
            </a:extLst>
          </p:cNvPr>
          <p:cNvPicPr>
            <a:picLocks noChangeAspect="1"/>
          </p:cNvPicPr>
          <p:nvPr/>
        </p:nvPicPr>
        <p:blipFill>
          <a:blip r:embed="rId2"/>
          <a:stretch>
            <a:fillRect/>
          </a:stretch>
        </p:blipFill>
        <p:spPr>
          <a:xfrm>
            <a:off x="432225" y="1983502"/>
            <a:ext cx="11327549" cy="4417742"/>
          </a:xfrm>
          <a:prstGeom prst="rect">
            <a:avLst/>
          </a:prstGeom>
        </p:spPr>
      </p:pic>
      <p:sp>
        <p:nvSpPr>
          <p:cNvPr id="5" name="textruta 4">
            <a:extLst>
              <a:ext uri="{FF2B5EF4-FFF2-40B4-BE49-F238E27FC236}">
                <a16:creationId xmlns:a16="http://schemas.microsoft.com/office/drawing/2014/main" id="{B8BF589D-E31D-2208-84E6-9112479742DC}"/>
              </a:ext>
            </a:extLst>
          </p:cNvPr>
          <p:cNvSpPr txBox="1"/>
          <p:nvPr/>
        </p:nvSpPr>
        <p:spPr>
          <a:xfrm>
            <a:off x="548019" y="4049485"/>
            <a:ext cx="3092165" cy="317081"/>
          </a:xfrm>
          <a:prstGeom prst="rect">
            <a:avLst/>
          </a:prstGeom>
          <a:solidFill>
            <a:schemeClr val="bg1"/>
          </a:solidFill>
        </p:spPr>
        <p:txBody>
          <a:bodyPr wrap="square" rtlCol="0">
            <a:spAutoFit/>
          </a:bodyPr>
          <a:lstStyle/>
          <a:p>
            <a:endParaRPr lang="sv-SE" dirty="0"/>
          </a:p>
        </p:txBody>
      </p:sp>
    </p:spTree>
    <p:extLst>
      <p:ext uri="{BB962C8B-B14F-4D97-AF65-F5344CB8AC3E}">
        <p14:creationId xmlns:p14="http://schemas.microsoft.com/office/powerpoint/2010/main" val="258241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Slide Background Fill">
            <a:extLst>
              <a:ext uri="{FF2B5EF4-FFF2-40B4-BE49-F238E27FC236}">
                <a16:creationId xmlns:a16="http://schemas.microsoft.com/office/drawing/2014/main" id="{7D07B7BC-3270-4CF3-A7AA-0937908A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29">
            <a:extLst>
              <a:ext uri="{FF2B5EF4-FFF2-40B4-BE49-F238E27FC236}">
                <a16:creationId xmlns:a16="http://schemas.microsoft.com/office/drawing/2014/main" id="{108BB4D4-D71A-48F5-B2D2-45D2D78F4C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1" name="Color">
              <a:extLst>
                <a:ext uri="{FF2B5EF4-FFF2-40B4-BE49-F238E27FC236}">
                  <a16:creationId xmlns:a16="http://schemas.microsoft.com/office/drawing/2014/main" id="{F287CCC2-896F-4F04-A017-737FB703F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lor">
              <a:extLst>
                <a:ext uri="{FF2B5EF4-FFF2-40B4-BE49-F238E27FC236}">
                  <a16:creationId xmlns:a16="http://schemas.microsoft.com/office/drawing/2014/main" id="{821DD70C-9C59-4A01-BF0B-C027B5BCA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Bildobjekt 3">
            <a:extLst>
              <a:ext uri="{FF2B5EF4-FFF2-40B4-BE49-F238E27FC236}">
                <a16:creationId xmlns:a16="http://schemas.microsoft.com/office/drawing/2014/main" id="{93E4618A-4B27-F9FD-BB15-039C31B04DF2}"/>
              </a:ext>
            </a:extLst>
          </p:cNvPr>
          <p:cNvPicPr>
            <a:picLocks noChangeAspect="1"/>
          </p:cNvPicPr>
          <p:nvPr/>
        </p:nvPicPr>
        <p:blipFill rotWithShape="1">
          <a:blip r:embed="rId2"/>
          <a:srcRect t="2770" b="826"/>
          <a:stretch/>
        </p:blipFill>
        <p:spPr>
          <a:xfrm>
            <a:off x="943330" y="1996418"/>
            <a:ext cx="10893346" cy="2152830"/>
          </a:xfrm>
          <a:prstGeom prst="rect">
            <a:avLst/>
          </a:prstGeom>
        </p:spPr>
      </p:pic>
      <p:grpSp>
        <p:nvGrpSpPr>
          <p:cNvPr id="34" name="Group 33">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5" name="Freeform: Shape 34">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35">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36">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37">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38">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39">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Rubrik 1">
            <a:extLst>
              <a:ext uri="{FF2B5EF4-FFF2-40B4-BE49-F238E27FC236}">
                <a16:creationId xmlns:a16="http://schemas.microsoft.com/office/drawing/2014/main" id="{8A594047-D858-3605-D8A2-0FD0AB4519FC}"/>
              </a:ext>
            </a:extLst>
          </p:cNvPr>
          <p:cNvSpPr>
            <a:spLocks noGrp="1"/>
          </p:cNvSpPr>
          <p:nvPr>
            <p:ph type="title"/>
          </p:nvPr>
        </p:nvSpPr>
        <p:spPr>
          <a:xfrm>
            <a:off x="790418" y="1139277"/>
            <a:ext cx="5430250" cy="550203"/>
          </a:xfrm>
        </p:spPr>
        <p:txBody>
          <a:bodyPr vert="horz" lIns="91440" tIns="45720" rIns="91440" bIns="45720" rtlCol="0" anchor="ctr">
            <a:normAutofit fontScale="90000"/>
          </a:bodyPr>
          <a:lstStyle/>
          <a:p>
            <a:r>
              <a:rPr lang="en-US" sz="4800" kern="1200" dirty="0">
                <a:solidFill>
                  <a:schemeClr val="bg1"/>
                </a:solidFill>
                <a:latin typeface="+mj-lt"/>
                <a:ea typeface="+mj-ea"/>
                <a:cs typeface="+mj-cs"/>
              </a:rPr>
              <a:t>Val av </a:t>
            </a:r>
            <a:r>
              <a:rPr lang="en-US" sz="4800" kern="1200" dirty="0" err="1">
                <a:solidFill>
                  <a:schemeClr val="bg1"/>
                </a:solidFill>
                <a:latin typeface="+mj-lt"/>
                <a:ea typeface="+mj-ea"/>
                <a:cs typeface="+mj-cs"/>
              </a:rPr>
              <a:t>modul</a:t>
            </a:r>
            <a:br>
              <a:rPr lang="en-US" sz="4800"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graphicFrame>
        <p:nvGraphicFramePr>
          <p:cNvPr id="52" name="textruta 4">
            <a:extLst>
              <a:ext uri="{FF2B5EF4-FFF2-40B4-BE49-F238E27FC236}">
                <a16:creationId xmlns:a16="http://schemas.microsoft.com/office/drawing/2014/main" id="{D68796A8-9A6C-A3D2-6893-FB92B8F174F0}"/>
              </a:ext>
            </a:extLst>
          </p:cNvPr>
          <p:cNvGraphicFramePr/>
          <p:nvPr>
            <p:extLst>
              <p:ext uri="{D42A27DB-BD31-4B8C-83A1-F6EECF244321}">
                <p14:modId xmlns:p14="http://schemas.microsoft.com/office/powerpoint/2010/main" val="3639318645"/>
              </p:ext>
            </p:extLst>
          </p:nvPr>
        </p:nvGraphicFramePr>
        <p:xfrm>
          <a:off x="943330" y="4308384"/>
          <a:ext cx="8530460" cy="204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Rak koppling 7">
            <a:extLst>
              <a:ext uri="{FF2B5EF4-FFF2-40B4-BE49-F238E27FC236}">
                <a16:creationId xmlns:a16="http://schemas.microsoft.com/office/drawing/2014/main" id="{7ACC199C-1B58-E014-6C0B-AB2A70E4358E}"/>
              </a:ext>
            </a:extLst>
          </p:cNvPr>
          <p:cNvCxnSpPr/>
          <p:nvPr/>
        </p:nvCxnSpPr>
        <p:spPr>
          <a:xfrm>
            <a:off x="1124125" y="2508308"/>
            <a:ext cx="12415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FFFD28A-2375-722B-BCBA-42F992EE8AF8}"/>
              </a:ext>
            </a:extLst>
          </p:cNvPr>
          <p:cNvCxnSpPr/>
          <p:nvPr/>
        </p:nvCxnSpPr>
        <p:spPr>
          <a:xfrm>
            <a:off x="1124125" y="3164048"/>
            <a:ext cx="12415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9A46F08C-D452-08FD-2185-042F34549141}"/>
              </a:ext>
            </a:extLst>
          </p:cNvPr>
          <p:cNvCxnSpPr/>
          <p:nvPr/>
        </p:nvCxnSpPr>
        <p:spPr>
          <a:xfrm>
            <a:off x="2365695" y="2508308"/>
            <a:ext cx="0" cy="655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89E1D52F-60ED-5474-FC0A-D7192C2A8EA1}"/>
              </a:ext>
            </a:extLst>
          </p:cNvPr>
          <p:cNvCxnSpPr/>
          <p:nvPr/>
        </p:nvCxnSpPr>
        <p:spPr>
          <a:xfrm>
            <a:off x="1124125" y="2508308"/>
            <a:ext cx="0" cy="655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99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E7B731-0815-41D4-8D5A-EEA63AA48135}"/>
              </a:ext>
            </a:extLst>
          </p:cNvPr>
          <p:cNvSpPr>
            <a:spLocks noGrp="1"/>
          </p:cNvSpPr>
          <p:nvPr>
            <p:ph type="title"/>
          </p:nvPr>
        </p:nvSpPr>
        <p:spPr/>
        <p:txBody>
          <a:bodyPr/>
          <a:lstStyle/>
          <a:p>
            <a:r>
              <a:rPr lang="sv-SE" dirty="0"/>
              <a:t>Höger öga markeras med blå linje/röd vänster</a:t>
            </a:r>
          </a:p>
        </p:txBody>
      </p:sp>
      <p:pic>
        <p:nvPicPr>
          <p:cNvPr id="5" name="Bildobjekt 4" descr="cid:image001.png@01D05756.955F9E60">
            <a:extLst>
              <a:ext uri="{FF2B5EF4-FFF2-40B4-BE49-F238E27FC236}">
                <a16:creationId xmlns:a16="http://schemas.microsoft.com/office/drawing/2014/main" id="{33AF824B-8F23-4688-B90F-AB546018C74D}"/>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183495" y="6029531"/>
            <a:ext cx="1779905" cy="666750"/>
          </a:xfrm>
          <a:prstGeom prst="rect">
            <a:avLst/>
          </a:prstGeom>
          <a:noFill/>
          <a:ln>
            <a:noFill/>
          </a:ln>
        </p:spPr>
      </p:pic>
      <p:pic>
        <p:nvPicPr>
          <p:cNvPr id="7" name="Bildobjekt 6">
            <a:extLst>
              <a:ext uri="{FF2B5EF4-FFF2-40B4-BE49-F238E27FC236}">
                <a16:creationId xmlns:a16="http://schemas.microsoft.com/office/drawing/2014/main" id="{E911C953-98D6-188F-7686-5E5EF86C3C0A}"/>
              </a:ext>
            </a:extLst>
          </p:cNvPr>
          <p:cNvPicPr>
            <a:picLocks noChangeAspect="1"/>
          </p:cNvPicPr>
          <p:nvPr/>
        </p:nvPicPr>
        <p:blipFill>
          <a:blip r:embed="rId4"/>
          <a:stretch>
            <a:fillRect/>
          </a:stretch>
        </p:blipFill>
        <p:spPr>
          <a:xfrm>
            <a:off x="376398" y="1339918"/>
            <a:ext cx="8634280" cy="4689613"/>
          </a:xfrm>
          <a:prstGeom prst="rect">
            <a:avLst/>
          </a:prstGeom>
        </p:spPr>
      </p:pic>
      <p:pic>
        <p:nvPicPr>
          <p:cNvPr id="9" name="Bildobjekt 8">
            <a:extLst>
              <a:ext uri="{FF2B5EF4-FFF2-40B4-BE49-F238E27FC236}">
                <a16:creationId xmlns:a16="http://schemas.microsoft.com/office/drawing/2014/main" id="{546500AD-8CB4-7C62-60CE-8B4F9193DCC0}"/>
              </a:ext>
            </a:extLst>
          </p:cNvPr>
          <p:cNvPicPr>
            <a:picLocks noChangeAspect="1"/>
          </p:cNvPicPr>
          <p:nvPr/>
        </p:nvPicPr>
        <p:blipFill>
          <a:blip r:embed="rId5"/>
          <a:stretch>
            <a:fillRect/>
          </a:stretch>
        </p:blipFill>
        <p:spPr>
          <a:xfrm>
            <a:off x="1944554" y="1510748"/>
            <a:ext cx="9871048" cy="4518783"/>
          </a:xfrm>
          <a:prstGeom prst="rect">
            <a:avLst/>
          </a:prstGeom>
        </p:spPr>
      </p:pic>
    </p:spTree>
    <p:extLst>
      <p:ext uri="{BB962C8B-B14F-4D97-AF65-F5344CB8AC3E}">
        <p14:creationId xmlns:p14="http://schemas.microsoft.com/office/powerpoint/2010/main" val="269272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6CB19D-4536-4AF3-8370-4C1EDACE7EE7}"/>
              </a:ext>
            </a:extLst>
          </p:cNvPr>
          <p:cNvSpPr>
            <a:spLocks noGrp="1"/>
          </p:cNvSpPr>
          <p:nvPr>
            <p:ph type="title"/>
          </p:nvPr>
        </p:nvSpPr>
        <p:spPr>
          <a:xfrm>
            <a:off x="1154954" y="947920"/>
            <a:ext cx="9920483" cy="728480"/>
          </a:xfrm>
        </p:spPr>
        <p:txBody>
          <a:bodyPr/>
          <a:lstStyle/>
          <a:p>
            <a:r>
              <a:rPr lang="sv-SE" dirty="0"/>
              <a:t>Ankomstdatum för remiss/första kontakt</a:t>
            </a:r>
          </a:p>
        </p:txBody>
      </p:sp>
      <p:pic>
        <p:nvPicPr>
          <p:cNvPr id="4" name="Bildobjekt 3">
            <a:extLst>
              <a:ext uri="{FF2B5EF4-FFF2-40B4-BE49-F238E27FC236}">
                <a16:creationId xmlns:a16="http://schemas.microsoft.com/office/drawing/2014/main" id="{CF17989F-6D1D-4609-8464-DD5C473737BF}"/>
              </a:ext>
            </a:extLst>
          </p:cNvPr>
          <p:cNvPicPr>
            <a:picLocks noChangeAspect="1"/>
          </p:cNvPicPr>
          <p:nvPr/>
        </p:nvPicPr>
        <p:blipFill>
          <a:blip r:embed="rId2"/>
          <a:stretch>
            <a:fillRect/>
          </a:stretch>
        </p:blipFill>
        <p:spPr>
          <a:xfrm>
            <a:off x="1297571" y="3628340"/>
            <a:ext cx="9172575" cy="2257425"/>
          </a:xfrm>
          <a:prstGeom prst="rect">
            <a:avLst/>
          </a:prstGeom>
        </p:spPr>
      </p:pic>
      <p:sp>
        <p:nvSpPr>
          <p:cNvPr id="7" name="textruta 6">
            <a:extLst>
              <a:ext uri="{FF2B5EF4-FFF2-40B4-BE49-F238E27FC236}">
                <a16:creationId xmlns:a16="http://schemas.microsoft.com/office/drawing/2014/main" id="{4B6A4CB3-D885-46EF-94E2-70CC478AB23D}"/>
              </a:ext>
            </a:extLst>
          </p:cNvPr>
          <p:cNvSpPr txBox="1"/>
          <p:nvPr/>
        </p:nvSpPr>
        <p:spPr>
          <a:xfrm>
            <a:off x="1049310" y="1804827"/>
            <a:ext cx="9420836" cy="1908215"/>
          </a:xfrm>
          <a:prstGeom prst="rect">
            <a:avLst/>
          </a:prstGeom>
          <a:noFill/>
        </p:spPr>
        <p:txBody>
          <a:bodyPr wrap="square">
            <a:spAutoFit/>
          </a:bodyPr>
          <a:lstStyle/>
          <a:p>
            <a:pPr marL="22860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Datum när remissen gällande misstanke om behandlingskrävande CNV-diagnos ankom till kliniken. Om ej remiss eller remiss gällande annan frågeställning, registrera den dag då misstanke om behandlingskrävande CNV diagnos uppstod. Samma gäller när patienten själv tar kontakt eller diagnos misstänkts vid planerat besök för annan ögonsjukdom. Se manual för SMR.</a:t>
            </a:r>
            <a:br>
              <a:rPr kumimoji="0" lang="sv-SE" sz="18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endPar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Bildobjekt 4" descr="cid:image001.png@01D05756.955F9E60">
            <a:extLst>
              <a:ext uri="{FF2B5EF4-FFF2-40B4-BE49-F238E27FC236}">
                <a16:creationId xmlns:a16="http://schemas.microsoft.com/office/drawing/2014/main" id="{34921918-23F3-450A-AF50-ED899CA81823}"/>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cxnSp>
        <p:nvCxnSpPr>
          <p:cNvPr id="6" name="Rak koppling 5">
            <a:extLst>
              <a:ext uri="{FF2B5EF4-FFF2-40B4-BE49-F238E27FC236}">
                <a16:creationId xmlns:a16="http://schemas.microsoft.com/office/drawing/2014/main" id="{9C808451-AB1B-4910-8F32-697810D1C1E8}"/>
              </a:ext>
            </a:extLst>
          </p:cNvPr>
          <p:cNvCxnSpPr/>
          <p:nvPr/>
        </p:nvCxnSpPr>
        <p:spPr>
          <a:xfrm>
            <a:off x="1458329" y="5747645"/>
            <a:ext cx="11409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704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sa källbilden">
            <a:extLst>
              <a:ext uri="{FF2B5EF4-FFF2-40B4-BE49-F238E27FC236}">
                <a16:creationId xmlns:a16="http://schemas.microsoft.com/office/drawing/2014/main" id="{AED813EC-5832-49C8-9977-3BF0A80F5D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7" t="9091" r="2625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273B6C32-0E39-407D-BD62-5B17358829CB}"/>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Sjukdomsaktivitet</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4BCEC439-F1A2-4C22-B129-AF1A58669DF3}"/>
              </a:ext>
            </a:extLst>
          </p:cNvPr>
          <p:cNvSpPr txBox="1"/>
          <p:nvPr/>
        </p:nvSpPr>
        <p:spPr>
          <a:xfrm>
            <a:off x="371094" y="2718054"/>
            <a:ext cx="4378188" cy="3207258"/>
          </a:xfrm>
          <a:prstGeom prst="rect">
            <a:avLst/>
          </a:prstGeom>
        </p:spPr>
        <p:txBody>
          <a:bodyPr vert="horz" lIns="91440" tIns="45720" rIns="91440" bIns="45720" rtlCol="0" anchor="t">
            <a:normAutofit/>
          </a:bodyPr>
          <a:lstStyle/>
          <a:p>
            <a:pPr marR="0" lvl="0" fontAlgn="auto">
              <a:lnSpc>
                <a:spcPct val="90000"/>
              </a:lnSpc>
              <a:spcBef>
                <a:spcPts val="0"/>
              </a:spcBef>
              <a:spcAft>
                <a:spcPts val="600"/>
              </a:spcAft>
              <a:buClrTx/>
              <a:buSzTx/>
              <a:tabLst/>
              <a:defRPr/>
            </a:pPr>
            <a:r>
              <a:rPr kumimoji="0" lang="sv-SE" b="1" i="0" u="none" strike="noStrike" cap="none" spc="0" normalizeH="0" baseline="0" dirty="0">
                <a:ln>
                  <a:noFill/>
                </a:ln>
                <a:effectLst/>
                <a:uLnTx/>
                <a:uFillTx/>
              </a:rPr>
              <a:t>Sjukdomsaktivitet. </a:t>
            </a:r>
            <a:r>
              <a:rPr kumimoji="0" lang="sv-SE" b="0" i="0" u="none" strike="noStrike" cap="none" spc="0" normalizeH="0" baseline="0" dirty="0">
                <a:ln>
                  <a:noFill/>
                </a:ln>
                <a:effectLst/>
                <a:uLnTx/>
                <a:uFillTx/>
              </a:rPr>
              <a:t>Svarsalternativen är aktiv och inaktiv.</a:t>
            </a:r>
            <a:br>
              <a:rPr kumimoji="0" lang="sv-SE" b="0" i="0" u="none" strike="noStrike" cap="none" spc="0" normalizeH="0" baseline="0" dirty="0">
                <a:ln>
                  <a:noFill/>
                </a:ln>
                <a:effectLst/>
                <a:uLnTx/>
                <a:uFillTx/>
              </a:rPr>
            </a:br>
            <a:r>
              <a:rPr kumimoji="0" lang="sv-SE" b="0" i="0" u="none" strike="noStrike" cap="none" spc="0" normalizeH="0" baseline="0" dirty="0">
                <a:ln>
                  <a:noFill/>
                </a:ln>
                <a:effectLst/>
                <a:uLnTx/>
                <a:uFillTx/>
              </a:rPr>
              <a:t> </a:t>
            </a:r>
            <a:br>
              <a:rPr kumimoji="0" lang="sv-SE" b="0" i="0" u="none" strike="noStrike" cap="none" spc="0" normalizeH="0" baseline="0" dirty="0">
                <a:ln>
                  <a:noFill/>
                </a:ln>
                <a:effectLst/>
                <a:uLnTx/>
                <a:uFillTx/>
              </a:rPr>
            </a:br>
            <a:r>
              <a:rPr kumimoji="0" lang="sv-SE" b="0" i="0" u="none" strike="noStrike" cap="none" spc="0" normalizeH="0" baseline="0" dirty="0">
                <a:ln>
                  <a:noFill/>
                </a:ln>
                <a:effectLst/>
                <a:highlight>
                  <a:srgbClr val="C0C0C0"/>
                </a:highlight>
                <a:uLnTx/>
                <a:uFillTx/>
              </a:rPr>
              <a:t>Definition av aktiv - </a:t>
            </a:r>
            <a:r>
              <a:rPr kumimoji="0" lang="sv-SE" b="0" i="0" u="none" strike="noStrike" cap="none" spc="0" normalizeH="0" baseline="0" dirty="0">
                <a:ln>
                  <a:noFill/>
                </a:ln>
                <a:effectLst/>
                <a:uLnTx/>
                <a:uFillTx/>
              </a:rPr>
              <a:t>Förekomst av intraretinal eller subretinal vätska eller blödning hänförlig till aktivitet av den neovaskulära lesionen.</a:t>
            </a:r>
            <a:br>
              <a:rPr kumimoji="0" lang="sv-SE" b="0" i="0" u="none" strike="noStrike" cap="none" spc="0" normalizeH="0" baseline="0" dirty="0">
                <a:ln>
                  <a:noFill/>
                </a:ln>
                <a:effectLst/>
                <a:uLnTx/>
                <a:uFillTx/>
              </a:rPr>
            </a:br>
            <a:endParaRPr kumimoji="0" lang="sv-SE" b="0" i="0" u="none" strike="noStrike" cap="none" spc="0" normalizeH="0" baseline="0" dirty="0">
              <a:ln>
                <a:noFill/>
              </a:ln>
              <a:effectLst/>
              <a:uLnTx/>
              <a:uFillTx/>
            </a:endParaRPr>
          </a:p>
          <a:p>
            <a:pPr marR="0" lvl="0" fontAlgn="auto">
              <a:lnSpc>
                <a:spcPct val="90000"/>
              </a:lnSpc>
              <a:spcBef>
                <a:spcPts val="0"/>
              </a:spcBef>
              <a:spcAft>
                <a:spcPts val="600"/>
              </a:spcAft>
              <a:buClrTx/>
              <a:buSzTx/>
              <a:tabLst/>
              <a:defRPr/>
            </a:pPr>
            <a:r>
              <a:rPr kumimoji="0" lang="sv-SE" b="0" i="0" u="none" strike="noStrike" cap="none" spc="0" normalizeH="0" baseline="0" dirty="0">
                <a:ln>
                  <a:noFill/>
                </a:ln>
                <a:effectLst/>
                <a:highlight>
                  <a:srgbClr val="C0C0C0"/>
                </a:highlight>
                <a:uLnTx/>
                <a:uFillTx/>
              </a:rPr>
              <a:t>Definition av inaktiv </a:t>
            </a:r>
            <a:r>
              <a:rPr kumimoji="0" lang="sv-SE" b="0" i="0" u="none" strike="noStrike" cap="none" spc="0" normalizeH="0" baseline="0" dirty="0">
                <a:ln>
                  <a:noFill/>
                </a:ln>
                <a:effectLst/>
                <a:uLnTx/>
                <a:uFillTx/>
              </a:rPr>
              <a:t>- inga tecken på kliniskt signifikant aktivitet.</a:t>
            </a:r>
          </a:p>
        </p:txBody>
      </p:sp>
      <p:pic>
        <p:nvPicPr>
          <p:cNvPr id="4" name="Bildobjekt 3" descr="cid:image001.png@01D05756.955F9E60">
            <a:extLst>
              <a:ext uri="{FF2B5EF4-FFF2-40B4-BE49-F238E27FC236}">
                <a16:creationId xmlns:a16="http://schemas.microsoft.com/office/drawing/2014/main" id="{AD7D177E-82D4-4BB0-8F89-0BD062C43A7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2295405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1023B8A-E895-3FD5-7DA4-6AD2A3A9D018}"/>
              </a:ext>
            </a:extLst>
          </p:cNvPr>
          <p:cNvSpPr>
            <a:spLocks noGrp="1"/>
          </p:cNvSpPr>
          <p:nvPr>
            <p:ph type="title"/>
          </p:nvPr>
        </p:nvSpPr>
        <p:spPr>
          <a:xfrm>
            <a:off x="385525" y="105845"/>
            <a:ext cx="7359450" cy="2228074"/>
          </a:xfrm>
        </p:spPr>
        <p:txBody>
          <a:bodyPr vert="horz" lIns="91440" tIns="45720" rIns="91440" bIns="45720" rtlCol="0" anchor="ctr">
            <a:normAutofit/>
          </a:bodyPr>
          <a:lstStyle/>
          <a:p>
            <a:r>
              <a:rPr lang="en-US" sz="3400" dirty="0"/>
              <a:t>Nya behandlingstyper i formulär</a:t>
            </a:r>
            <a:br>
              <a:rPr lang="en-US" sz="3400" dirty="0"/>
            </a:br>
            <a:r>
              <a:rPr lang="en-US" sz="3400" dirty="0"/>
              <a:t>CNV-</a:t>
            </a:r>
            <a:r>
              <a:rPr lang="en-US" sz="3400" dirty="0" err="1"/>
              <a:t>Trombos</a:t>
            </a:r>
            <a:r>
              <a:rPr lang="en-US" sz="3400" dirty="0"/>
              <a:t>-Diabetes</a:t>
            </a:r>
          </a:p>
        </p:txBody>
      </p:sp>
      <p:sp>
        <p:nvSpPr>
          <p:cNvPr id="3" name="textruta 2">
            <a:extLst>
              <a:ext uri="{FF2B5EF4-FFF2-40B4-BE49-F238E27FC236}">
                <a16:creationId xmlns:a16="http://schemas.microsoft.com/office/drawing/2014/main" id="{A2592951-008E-99D9-8EDF-A0889AA26753}"/>
              </a:ext>
            </a:extLst>
          </p:cNvPr>
          <p:cNvSpPr txBox="1"/>
          <p:nvPr/>
        </p:nvSpPr>
        <p:spPr>
          <a:xfrm>
            <a:off x="418260" y="2168210"/>
            <a:ext cx="5078534" cy="2025360"/>
          </a:xfrm>
          <a:prstGeom prst="rect">
            <a:avLst/>
          </a:prstGeom>
        </p:spPr>
        <p:txBody>
          <a:bodyPr vert="horz" lIns="91440" tIns="45720" rIns="91440" bIns="45720" rtlCol="0">
            <a:noAutofit/>
          </a:bodyPr>
          <a:lstStyle/>
          <a:p>
            <a:pPr>
              <a:lnSpc>
                <a:spcPct val="90000"/>
              </a:lnSpc>
              <a:spcAft>
                <a:spcPts val="600"/>
              </a:spcAft>
            </a:pPr>
            <a:r>
              <a:rPr lang="sv-SE" dirty="0">
                <a:solidFill>
                  <a:srgbClr val="FF0000"/>
                </a:solidFill>
                <a:effectLst/>
              </a:rPr>
              <a:t>Tillägg</a:t>
            </a:r>
            <a:br>
              <a:rPr lang="en-US" dirty="0">
                <a:effectLst/>
              </a:rPr>
            </a:br>
            <a:br>
              <a:rPr lang="en-US" dirty="0">
                <a:effectLst/>
              </a:rPr>
            </a:br>
            <a:r>
              <a:rPr lang="en-US" dirty="0">
                <a:effectLst/>
              </a:rPr>
              <a:t>1- Eylea 8mg</a:t>
            </a:r>
            <a:br>
              <a:rPr lang="en-US" dirty="0">
                <a:effectLst/>
              </a:rPr>
            </a:br>
            <a:br>
              <a:rPr lang="en-US" dirty="0">
                <a:effectLst/>
              </a:rPr>
            </a:br>
            <a:r>
              <a:rPr lang="en-US" dirty="0">
                <a:effectLst/>
              </a:rPr>
              <a:t>2- Biosimilar, </a:t>
            </a:r>
            <a:r>
              <a:rPr lang="en-US" dirty="0" err="1">
                <a:effectLst/>
              </a:rPr>
              <a:t>valbar</a:t>
            </a:r>
            <a:r>
              <a:rPr lang="en-US" dirty="0">
                <a:effectLst/>
              </a:rPr>
              <a:t> </a:t>
            </a:r>
            <a:r>
              <a:rPr lang="en-US" dirty="0" err="1">
                <a:effectLst/>
              </a:rPr>
              <a:t>lista</a:t>
            </a:r>
            <a:r>
              <a:rPr lang="en-US" dirty="0">
                <a:effectLst/>
              </a:rPr>
              <a:t> för; Ranivisio och Ximluci</a:t>
            </a:r>
            <a:br>
              <a:rPr lang="en-US" dirty="0">
                <a:effectLst/>
              </a:rPr>
            </a:br>
            <a:br>
              <a:rPr lang="en-US" dirty="0">
                <a:effectLst/>
              </a:rPr>
            </a:br>
            <a:r>
              <a:rPr lang="sv-SE" dirty="0">
                <a:solidFill>
                  <a:srgbClr val="FF0000"/>
                </a:solidFill>
                <a:effectLst/>
              </a:rPr>
              <a:t>Ändring </a:t>
            </a:r>
          </a:p>
          <a:p>
            <a:pPr>
              <a:lnSpc>
                <a:spcPct val="90000"/>
              </a:lnSpc>
              <a:spcAft>
                <a:spcPts val="600"/>
              </a:spcAft>
            </a:pPr>
            <a:r>
              <a:rPr lang="en-US" dirty="0"/>
              <a:t>Eylea 2mg</a:t>
            </a:r>
          </a:p>
        </p:txBody>
      </p:sp>
      <p:pic>
        <p:nvPicPr>
          <p:cNvPr id="20" name="Picture 4">
            <a:extLst>
              <a:ext uri="{FF2B5EF4-FFF2-40B4-BE49-F238E27FC236}">
                <a16:creationId xmlns:a16="http://schemas.microsoft.com/office/drawing/2014/main" id="{96DAA1FC-AE91-4D9F-A094-2CDB89B46269}"/>
              </a:ext>
            </a:extLst>
          </p:cNvPr>
          <p:cNvPicPr>
            <a:picLocks noChangeAspect="1"/>
          </p:cNvPicPr>
          <p:nvPr/>
        </p:nvPicPr>
        <p:blipFill rotWithShape="1">
          <a:blip r:embed="rId2"/>
          <a:srcRect l="2535" r="27040" b="-2"/>
          <a:stretch/>
        </p:blipFill>
        <p:spPr>
          <a:xfrm>
            <a:off x="7316135" y="285921"/>
            <a:ext cx="4089838" cy="3905539"/>
          </a:xfrm>
          <a:prstGeom prst="rect">
            <a:avLst/>
          </a:prstGeom>
          <a:effectLst/>
        </p:spPr>
      </p:pic>
      <p:sp>
        <p:nvSpPr>
          <p:cNvPr id="6" name="Pil: nedåt 5">
            <a:extLst>
              <a:ext uri="{FF2B5EF4-FFF2-40B4-BE49-F238E27FC236}">
                <a16:creationId xmlns:a16="http://schemas.microsoft.com/office/drawing/2014/main" id="{10C1D354-614F-CD6B-EA5D-7BBF7433D2B1}"/>
              </a:ext>
            </a:extLst>
          </p:cNvPr>
          <p:cNvSpPr/>
          <p:nvPr/>
        </p:nvSpPr>
        <p:spPr>
          <a:xfrm>
            <a:off x="4202087" y="4377381"/>
            <a:ext cx="369912" cy="400878"/>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nedåt 6">
            <a:extLst>
              <a:ext uri="{FF2B5EF4-FFF2-40B4-BE49-F238E27FC236}">
                <a16:creationId xmlns:a16="http://schemas.microsoft.com/office/drawing/2014/main" id="{1C725D38-9283-A47D-D24F-C4CFEE226DE6}"/>
              </a:ext>
            </a:extLst>
          </p:cNvPr>
          <p:cNvSpPr/>
          <p:nvPr/>
        </p:nvSpPr>
        <p:spPr>
          <a:xfrm>
            <a:off x="9361054" y="4315407"/>
            <a:ext cx="369912" cy="400878"/>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266DAFD7-813E-DBAF-436B-09934C4578C5}"/>
              </a:ext>
            </a:extLst>
          </p:cNvPr>
          <p:cNvPicPr>
            <a:picLocks noChangeAspect="1"/>
          </p:cNvPicPr>
          <p:nvPr/>
        </p:nvPicPr>
        <p:blipFill rotWithShape="1">
          <a:blip r:embed="rId3"/>
          <a:srcRect l="16553" t="55445" r="17109" b="24357"/>
          <a:stretch/>
        </p:blipFill>
        <p:spPr>
          <a:xfrm>
            <a:off x="668447" y="4840232"/>
            <a:ext cx="10855105" cy="1893821"/>
          </a:xfrm>
          <a:prstGeom prst="rect">
            <a:avLst/>
          </a:prstGeom>
        </p:spPr>
      </p:pic>
      <p:sp>
        <p:nvSpPr>
          <p:cNvPr id="10" name="Pil: nedåt 9">
            <a:extLst>
              <a:ext uri="{FF2B5EF4-FFF2-40B4-BE49-F238E27FC236}">
                <a16:creationId xmlns:a16="http://schemas.microsoft.com/office/drawing/2014/main" id="{EA769F66-404F-7AD6-661F-4F5F7372C5E2}"/>
              </a:ext>
            </a:extLst>
          </p:cNvPr>
          <p:cNvSpPr/>
          <p:nvPr/>
        </p:nvSpPr>
        <p:spPr>
          <a:xfrm>
            <a:off x="3240910" y="4395483"/>
            <a:ext cx="369912" cy="400878"/>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46AC99A7-4DAA-0F2B-8250-566EF93E70CA}"/>
              </a:ext>
            </a:extLst>
          </p:cNvPr>
          <p:cNvSpPr txBox="1"/>
          <p:nvPr/>
        </p:nvSpPr>
        <p:spPr>
          <a:xfrm>
            <a:off x="668447" y="4472609"/>
            <a:ext cx="2054875" cy="369332"/>
          </a:xfrm>
          <a:prstGeom prst="rect">
            <a:avLst/>
          </a:prstGeom>
          <a:noFill/>
        </p:spPr>
        <p:txBody>
          <a:bodyPr wrap="square" rtlCol="0">
            <a:spAutoFit/>
          </a:bodyPr>
          <a:lstStyle/>
          <a:p>
            <a:r>
              <a:rPr lang="sv-SE" dirty="0"/>
              <a:t>CNV-formulär</a:t>
            </a:r>
          </a:p>
        </p:txBody>
      </p:sp>
    </p:spTree>
    <p:extLst>
      <p:ext uri="{BB962C8B-B14F-4D97-AF65-F5344CB8AC3E}">
        <p14:creationId xmlns:p14="http://schemas.microsoft.com/office/powerpoint/2010/main" val="53385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1023B8A-E895-3FD5-7DA4-6AD2A3A9D018}"/>
              </a:ext>
            </a:extLst>
          </p:cNvPr>
          <p:cNvSpPr>
            <a:spLocks noGrp="1"/>
          </p:cNvSpPr>
          <p:nvPr>
            <p:ph type="title"/>
          </p:nvPr>
        </p:nvSpPr>
        <p:spPr>
          <a:xfrm>
            <a:off x="559525" y="269966"/>
            <a:ext cx="3807187" cy="1304789"/>
          </a:xfrm>
        </p:spPr>
        <p:txBody>
          <a:bodyPr vert="horz" lIns="91440" tIns="45720" rIns="91440" bIns="45720" rtlCol="0" anchor="ctr">
            <a:normAutofit fontScale="90000"/>
          </a:bodyPr>
          <a:lstStyle/>
          <a:p>
            <a:r>
              <a:rPr lang="en-US" sz="3600" dirty="0" err="1">
                <a:effectLst/>
              </a:rPr>
              <a:t>Ytterligare</a:t>
            </a:r>
            <a:r>
              <a:rPr lang="en-US" sz="3600" dirty="0">
                <a:effectLst/>
              </a:rPr>
              <a:t> </a:t>
            </a:r>
            <a:r>
              <a:rPr lang="en-US" sz="3600" dirty="0" err="1">
                <a:effectLst/>
              </a:rPr>
              <a:t>tillägg</a:t>
            </a:r>
            <a:r>
              <a:rPr lang="en-US" sz="3600" dirty="0">
                <a:effectLst/>
              </a:rPr>
              <a:t> i </a:t>
            </a:r>
            <a:r>
              <a:rPr lang="en-US" sz="3600" dirty="0" err="1">
                <a:effectLst/>
              </a:rPr>
              <a:t>trombos</a:t>
            </a:r>
            <a:r>
              <a:rPr lang="en-US" sz="3600" dirty="0">
                <a:effectLst/>
              </a:rPr>
              <a:t> och </a:t>
            </a:r>
            <a:r>
              <a:rPr lang="en-US" sz="3600" dirty="0" err="1">
                <a:effectLst/>
              </a:rPr>
              <a:t>diabetesformulären</a:t>
            </a:r>
            <a:r>
              <a:rPr lang="en-US" sz="3600" dirty="0">
                <a:effectLst/>
              </a:rPr>
              <a:t>.</a:t>
            </a:r>
            <a:endParaRPr lang="en-US" sz="3400" dirty="0"/>
          </a:p>
        </p:txBody>
      </p:sp>
      <p:sp>
        <p:nvSpPr>
          <p:cNvPr id="3" name="textruta 2">
            <a:extLst>
              <a:ext uri="{FF2B5EF4-FFF2-40B4-BE49-F238E27FC236}">
                <a16:creationId xmlns:a16="http://schemas.microsoft.com/office/drawing/2014/main" id="{A2592951-008E-99D9-8EDF-A0889AA26753}"/>
              </a:ext>
            </a:extLst>
          </p:cNvPr>
          <p:cNvSpPr txBox="1"/>
          <p:nvPr/>
        </p:nvSpPr>
        <p:spPr>
          <a:xfrm>
            <a:off x="655319" y="1368611"/>
            <a:ext cx="4081669" cy="2308868"/>
          </a:xfrm>
          <a:prstGeom prst="rect">
            <a:avLst/>
          </a:prstGeom>
        </p:spPr>
        <p:txBody>
          <a:bodyPr vert="horz" lIns="91440" tIns="45720" rIns="91440" bIns="45720" rtlCol="0">
            <a:normAutofit/>
          </a:bodyPr>
          <a:lstStyle/>
          <a:p>
            <a:pPr>
              <a:lnSpc>
                <a:spcPct val="90000"/>
              </a:lnSpc>
              <a:spcAft>
                <a:spcPts val="600"/>
              </a:spcAft>
            </a:pPr>
            <a:r>
              <a:rPr lang="en-US" sz="3200" dirty="0"/>
              <a:t>	</a:t>
            </a:r>
            <a:r>
              <a:rPr lang="en-US" sz="3200" dirty="0">
                <a:effectLst/>
              </a:rPr>
              <a:t> </a:t>
            </a:r>
            <a:br>
              <a:rPr lang="en-US" sz="3200" dirty="0">
                <a:effectLst/>
              </a:rPr>
            </a:br>
            <a:br>
              <a:rPr lang="en-US" sz="3200" dirty="0">
                <a:effectLst/>
              </a:rPr>
            </a:br>
            <a:r>
              <a:rPr lang="en-US" sz="3200" dirty="0" err="1">
                <a:effectLst/>
              </a:rPr>
              <a:t>Iluvien</a:t>
            </a:r>
            <a:br>
              <a:rPr lang="en-US" sz="1700" dirty="0">
                <a:effectLst/>
              </a:rPr>
            </a:br>
            <a:br>
              <a:rPr lang="en-US" sz="1700" dirty="0">
                <a:effectLst/>
              </a:rPr>
            </a:br>
            <a:br>
              <a:rPr lang="en-US" sz="1700" dirty="0">
                <a:effectLst/>
              </a:rPr>
            </a:br>
            <a:endParaRPr lang="en-US" sz="1700" dirty="0"/>
          </a:p>
        </p:txBody>
      </p:sp>
      <p:pic>
        <p:nvPicPr>
          <p:cNvPr id="20" name="Picture 4">
            <a:extLst>
              <a:ext uri="{FF2B5EF4-FFF2-40B4-BE49-F238E27FC236}">
                <a16:creationId xmlns:a16="http://schemas.microsoft.com/office/drawing/2014/main" id="{96DAA1FC-AE91-4D9F-A094-2CDB89B46269}"/>
              </a:ext>
            </a:extLst>
          </p:cNvPr>
          <p:cNvPicPr>
            <a:picLocks noChangeAspect="1"/>
          </p:cNvPicPr>
          <p:nvPr/>
        </p:nvPicPr>
        <p:blipFill rotWithShape="1">
          <a:blip r:embed="rId2"/>
          <a:srcRect l="2535" r="27040" b="-2"/>
          <a:stretch/>
        </p:blipFill>
        <p:spPr>
          <a:xfrm>
            <a:off x="6865591" y="269966"/>
            <a:ext cx="4856145" cy="4637314"/>
          </a:xfrm>
          <a:prstGeom prst="rect">
            <a:avLst/>
          </a:prstGeom>
          <a:effectLst/>
        </p:spPr>
      </p:pic>
      <p:pic>
        <p:nvPicPr>
          <p:cNvPr id="5" name="Bildobjekt 4">
            <a:extLst>
              <a:ext uri="{FF2B5EF4-FFF2-40B4-BE49-F238E27FC236}">
                <a16:creationId xmlns:a16="http://schemas.microsoft.com/office/drawing/2014/main" id="{FB8DA582-7667-A4AA-F3ED-EC38D35524D6}"/>
              </a:ext>
            </a:extLst>
          </p:cNvPr>
          <p:cNvPicPr>
            <a:picLocks noChangeAspect="1"/>
          </p:cNvPicPr>
          <p:nvPr/>
        </p:nvPicPr>
        <p:blipFill>
          <a:blip r:embed="rId3"/>
          <a:stretch>
            <a:fillRect/>
          </a:stretch>
        </p:blipFill>
        <p:spPr>
          <a:xfrm>
            <a:off x="470264" y="4670513"/>
            <a:ext cx="11401425" cy="2028825"/>
          </a:xfrm>
          <a:prstGeom prst="rect">
            <a:avLst/>
          </a:prstGeom>
        </p:spPr>
      </p:pic>
      <p:sp>
        <p:nvSpPr>
          <p:cNvPr id="6" name="Pil: nedåt 5">
            <a:extLst>
              <a:ext uri="{FF2B5EF4-FFF2-40B4-BE49-F238E27FC236}">
                <a16:creationId xmlns:a16="http://schemas.microsoft.com/office/drawing/2014/main" id="{3CE5BBA0-CDF2-311B-9E46-603160C0819E}"/>
              </a:ext>
            </a:extLst>
          </p:cNvPr>
          <p:cNvSpPr/>
          <p:nvPr/>
        </p:nvSpPr>
        <p:spPr>
          <a:xfrm>
            <a:off x="8625559" y="4511851"/>
            <a:ext cx="369912" cy="400878"/>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F68910CA-6671-348B-EBD8-09BF9D305AA1}"/>
              </a:ext>
            </a:extLst>
          </p:cNvPr>
          <p:cNvSpPr txBox="1"/>
          <p:nvPr/>
        </p:nvSpPr>
        <p:spPr>
          <a:xfrm>
            <a:off x="470264" y="4422913"/>
            <a:ext cx="2789771" cy="369332"/>
          </a:xfrm>
          <a:prstGeom prst="rect">
            <a:avLst/>
          </a:prstGeom>
          <a:noFill/>
        </p:spPr>
        <p:txBody>
          <a:bodyPr wrap="square" rtlCol="0">
            <a:spAutoFit/>
          </a:bodyPr>
          <a:lstStyle/>
          <a:p>
            <a:r>
              <a:rPr lang="sv-SE" dirty="0"/>
              <a:t>Trombosformulär</a:t>
            </a:r>
          </a:p>
        </p:txBody>
      </p:sp>
    </p:spTree>
    <p:extLst>
      <p:ext uri="{BB962C8B-B14F-4D97-AF65-F5344CB8AC3E}">
        <p14:creationId xmlns:p14="http://schemas.microsoft.com/office/powerpoint/2010/main" val="14543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4AF265-DDC6-4836-B7AF-0E78084CC352}"/>
              </a:ext>
            </a:extLst>
          </p:cNvPr>
          <p:cNvSpPr>
            <a:spLocks noGrp="1"/>
          </p:cNvSpPr>
          <p:nvPr>
            <p:ph type="title"/>
          </p:nvPr>
        </p:nvSpPr>
        <p:spPr/>
        <p:txBody>
          <a:bodyPr/>
          <a:lstStyle/>
          <a:p>
            <a:r>
              <a:rPr lang="sv-SE" dirty="0"/>
              <a:t>Injektionsdatum</a:t>
            </a:r>
          </a:p>
        </p:txBody>
      </p:sp>
      <p:sp>
        <p:nvSpPr>
          <p:cNvPr id="4" name="textruta 3">
            <a:extLst>
              <a:ext uri="{FF2B5EF4-FFF2-40B4-BE49-F238E27FC236}">
                <a16:creationId xmlns:a16="http://schemas.microsoft.com/office/drawing/2014/main" id="{8D847B0B-D2B6-46F5-A157-9938060CA74E}"/>
              </a:ext>
            </a:extLst>
          </p:cNvPr>
          <p:cNvSpPr txBox="1"/>
          <p:nvPr/>
        </p:nvSpPr>
        <p:spPr>
          <a:xfrm>
            <a:off x="838200" y="1893544"/>
            <a:ext cx="9888523"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Här registreras datum för injektionsbehandling</a:t>
            </a:r>
            <a:r>
              <a:rPr lang="sv-SE" sz="2800" u="sng" dirty="0">
                <a:solidFill>
                  <a:prstClr val="black"/>
                </a:solidFill>
                <a:latin typeface="Corbel" panose="020B0503020204020204" pitchFamily="34" charset="0"/>
                <a:ea typeface="Times New Roman" panose="02020603050405020304" pitchFamily="18" charset="0"/>
                <a:cs typeface="Cavolini" panose="03000502040302020204" pitchFamily="66" charset="0"/>
              </a:rPr>
              <a:t> </a:t>
            </a:r>
            <a:r>
              <a:rPr kumimoji="0" lang="sv-SE" sz="2800" b="0" i="0" u="sng" strike="noStrike" kern="1200" cap="none" spc="0" normalizeH="0" baseline="0" noProof="0" dirty="0">
                <a:ln>
                  <a:noFill/>
                </a:ln>
                <a:solidFill>
                  <a:srgbClr val="FF0000"/>
                </a:solidFill>
                <a:effectLst/>
                <a:uLnTx/>
                <a:uFillTx/>
                <a:latin typeface="Corbel" panose="020B0503020204020204" pitchFamily="34" charset="0"/>
                <a:ea typeface="Times New Roman" panose="02020603050405020304" pitchFamily="18" charset="0"/>
                <a:cs typeface="Cavolini" panose="03000502040302020204" pitchFamily="66" charset="0"/>
              </a:rPr>
              <a:t>om</a:t>
            </a:r>
            <a:r>
              <a:rPr kumimoji="0" lang="sv-SE" sz="2800" b="0" i="0" u="sng"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a:t>
            </a:r>
            <a:r>
              <a:rPr kumimoji="0" lang="sv-SE" sz="28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det skiljer sig från besöksdatum. Som förvalt värde är injektionsdatum ifyllt med besöksdatum. </a:t>
            </a:r>
            <a:br>
              <a:rPr kumimoji="0" lang="sv-SE" sz="28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800" b="0" i="0" u="none" strike="noStrike" kern="1200" cap="none" spc="0" normalizeH="0" baseline="0" noProof="0" dirty="0">
                <a:ln>
                  <a:noFill/>
                </a:ln>
                <a:solidFill>
                  <a:srgbClr val="FF0000"/>
                </a:solidFill>
                <a:effectLst/>
                <a:uLnTx/>
                <a:uFillTx/>
                <a:latin typeface="Corbel" panose="020B0503020204020204" pitchFamily="34" charset="0"/>
                <a:ea typeface="Times New Roman" panose="02020603050405020304" pitchFamily="18" charset="0"/>
                <a:cs typeface="Cavolini" panose="03000502040302020204" pitchFamily="66" charset="0"/>
              </a:rPr>
              <a:t>Varför är det viktigt?</a:t>
            </a:r>
            <a:br>
              <a:rPr kumimoji="0" lang="sv-SE" sz="28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8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För att räkna korrekt ledtid från första besök till datum när patienten får sin första injektion. </a:t>
            </a:r>
            <a:endParaRPr kumimoji="0" lang="sv-SE"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Bildobjekt 4" descr="cid:image001.png@01D05756.955F9E60">
            <a:extLst>
              <a:ext uri="{FF2B5EF4-FFF2-40B4-BE49-F238E27FC236}">
                <a16:creationId xmlns:a16="http://schemas.microsoft.com/office/drawing/2014/main" id="{10DED728-892F-411A-8061-6D5C691D0399}"/>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3" name="Bildobjekt 2">
            <a:extLst>
              <a:ext uri="{FF2B5EF4-FFF2-40B4-BE49-F238E27FC236}">
                <a16:creationId xmlns:a16="http://schemas.microsoft.com/office/drawing/2014/main" id="{6010187A-6431-4D59-88BE-02131343EDA6}"/>
              </a:ext>
            </a:extLst>
          </p:cNvPr>
          <p:cNvPicPr>
            <a:picLocks noChangeAspect="1"/>
          </p:cNvPicPr>
          <p:nvPr/>
        </p:nvPicPr>
        <p:blipFill>
          <a:blip r:embed="rId4"/>
          <a:stretch>
            <a:fillRect/>
          </a:stretch>
        </p:blipFill>
        <p:spPr>
          <a:xfrm>
            <a:off x="4017937" y="4571200"/>
            <a:ext cx="3077029" cy="1730829"/>
          </a:xfrm>
          <a:prstGeom prst="rect">
            <a:avLst/>
          </a:prstGeom>
        </p:spPr>
      </p:pic>
      <p:sp>
        <p:nvSpPr>
          <p:cNvPr id="6" name="Rektangel 5">
            <a:extLst>
              <a:ext uri="{FF2B5EF4-FFF2-40B4-BE49-F238E27FC236}">
                <a16:creationId xmlns:a16="http://schemas.microsoft.com/office/drawing/2014/main" id="{0EF5F404-A5B1-3844-A195-826BC81F3FA0}"/>
              </a:ext>
            </a:extLst>
          </p:cNvPr>
          <p:cNvSpPr/>
          <p:nvPr/>
        </p:nvSpPr>
        <p:spPr>
          <a:xfrm>
            <a:off x="5669450" y="555971"/>
            <a:ext cx="4520084" cy="923330"/>
          </a:xfrm>
          <a:prstGeom prst="rect">
            <a:avLst/>
          </a:prstGeom>
          <a:noFill/>
        </p:spPr>
        <p:txBody>
          <a:bodyPr wrap="none" lIns="91440" tIns="45720" rIns="91440" bIns="45720">
            <a:spAutoFit/>
          </a:bodyPr>
          <a:lstStyle/>
          <a:p>
            <a:pPr algn="ctr"/>
            <a:r>
              <a:rPr lang="sv-SE" sz="5400" b="1" cap="none" spc="0" dirty="0">
                <a:ln w="22225">
                  <a:solidFill>
                    <a:schemeClr val="accent2"/>
                  </a:solidFill>
                  <a:prstDash val="solid"/>
                </a:ln>
                <a:solidFill>
                  <a:schemeClr val="accent2">
                    <a:lumMod val="40000"/>
                    <a:lumOff val="60000"/>
                  </a:schemeClr>
                </a:solidFill>
                <a:effectLst/>
              </a:rPr>
              <a:t>Viktig variabel!</a:t>
            </a:r>
          </a:p>
        </p:txBody>
      </p:sp>
    </p:spTree>
    <p:extLst>
      <p:ext uri="{BB962C8B-B14F-4D97-AF65-F5344CB8AC3E}">
        <p14:creationId xmlns:p14="http://schemas.microsoft.com/office/powerpoint/2010/main" val="232171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76B4962-EACF-83C1-3D23-5B98A646C849}"/>
              </a:ext>
            </a:extLst>
          </p:cNvPr>
          <p:cNvPicPr>
            <a:picLocks noChangeAspect="1"/>
          </p:cNvPicPr>
          <p:nvPr/>
        </p:nvPicPr>
        <p:blipFill>
          <a:blip r:embed="rId2"/>
          <a:stretch>
            <a:fillRect/>
          </a:stretch>
        </p:blipFill>
        <p:spPr>
          <a:xfrm>
            <a:off x="777137" y="1326965"/>
            <a:ext cx="9423443" cy="4949687"/>
          </a:xfrm>
          <a:prstGeom prst="rect">
            <a:avLst/>
          </a:prstGeom>
        </p:spPr>
      </p:pic>
      <p:sp>
        <p:nvSpPr>
          <p:cNvPr id="2" name="Rubrik 1">
            <a:extLst>
              <a:ext uri="{FF2B5EF4-FFF2-40B4-BE49-F238E27FC236}">
                <a16:creationId xmlns:a16="http://schemas.microsoft.com/office/drawing/2014/main" id="{458290F6-B938-47F0-9BD1-9F056941CBD3}"/>
              </a:ext>
            </a:extLst>
          </p:cNvPr>
          <p:cNvSpPr>
            <a:spLocks noGrp="1"/>
          </p:cNvSpPr>
          <p:nvPr>
            <p:ph type="title"/>
          </p:nvPr>
        </p:nvSpPr>
        <p:spPr/>
        <p:txBody>
          <a:bodyPr/>
          <a:lstStyle/>
          <a:p>
            <a:r>
              <a:rPr lang="sv-SE" dirty="0"/>
              <a:t>Injektionsdatum</a:t>
            </a:r>
          </a:p>
        </p:txBody>
      </p:sp>
      <p:cxnSp>
        <p:nvCxnSpPr>
          <p:cNvPr id="8" name="Rak pilkoppling 7">
            <a:extLst>
              <a:ext uri="{FF2B5EF4-FFF2-40B4-BE49-F238E27FC236}">
                <a16:creationId xmlns:a16="http://schemas.microsoft.com/office/drawing/2014/main" id="{BB02C6CD-A23F-43D6-AD91-C765322B9FA4}"/>
              </a:ext>
            </a:extLst>
          </p:cNvPr>
          <p:cNvCxnSpPr>
            <a:cxnSpLocks/>
          </p:cNvCxnSpPr>
          <p:nvPr/>
        </p:nvCxnSpPr>
        <p:spPr>
          <a:xfrm flipV="1">
            <a:off x="2862245" y="1846055"/>
            <a:ext cx="0" cy="3502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k pilkoppling 10">
            <a:extLst>
              <a:ext uri="{FF2B5EF4-FFF2-40B4-BE49-F238E27FC236}">
                <a16:creationId xmlns:a16="http://schemas.microsoft.com/office/drawing/2014/main" id="{BF87BD06-05DA-4D2A-A898-D65A32650DE3}"/>
              </a:ext>
            </a:extLst>
          </p:cNvPr>
          <p:cNvCxnSpPr>
            <a:cxnSpLocks/>
          </p:cNvCxnSpPr>
          <p:nvPr/>
        </p:nvCxnSpPr>
        <p:spPr>
          <a:xfrm flipH="1">
            <a:off x="1777500" y="3631954"/>
            <a:ext cx="427839" cy="1027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Bildobjekt 6" descr="cid:image001.png@01D05756.955F9E60">
            <a:extLst>
              <a:ext uri="{FF2B5EF4-FFF2-40B4-BE49-F238E27FC236}">
                <a16:creationId xmlns:a16="http://schemas.microsoft.com/office/drawing/2014/main" id="{34AD0DCA-6C38-41F1-A383-24F161F75753}"/>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5" name="Bildobjekt 4">
            <a:extLst>
              <a:ext uri="{FF2B5EF4-FFF2-40B4-BE49-F238E27FC236}">
                <a16:creationId xmlns:a16="http://schemas.microsoft.com/office/drawing/2014/main" id="{75DE4CEF-04AC-9604-233E-4D9BC892C2C9}"/>
              </a:ext>
            </a:extLst>
          </p:cNvPr>
          <p:cNvPicPr>
            <a:picLocks noChangeAspect="1"/>
          </p:cNvPicPr>
          <p:nvPr/>
        </p:nvPicPr>
        <p:blipFill>
          <a:blip r:embed="rId5"/>
          <a:stretch>
            <a:fillRect/>
          </a:stretch>
        </p:blipFill>
        <p:spPr>
          <a:xfrm>
            <a:off x="266700" y="1382479"/>
            <a:ext cx="11629644" cy="3476904"/>
          </a:xfrm>
          <a:prstGeom prst="rect">
            <a:avLst/>
          </a:prstGeom>
          <a:ln w="76200">
            <a:solidFill>
              <a:srgbClr val="FF0000"/>
            </a:solidFill>
          </a:ln>
        </p:spPr>
      </p:pic>
      <p:sp>
        <p:nvSpPr>
          <p:cNvPr id="9" name="textruta 8">
            <a:extLst>
              <a:ext uri="{FF2B5EF4-FFF2-40B4-BE49-F238E27FC236}">
                <a16:creationId xmlns:a16="http://schemas.microsoft.com/office/drawing/2014/main" id="{C499EFBE-D32F-F2EA-AF79-568167865033}"/>
              </a:ext>
            </a:extLst>
          </p:cNvPr>
          <p:cNvSpPr txBox="1"/>
          <p:nvPr/>
        </p:nvSpPr>
        <p:spPr>
          <a:xfrm>
            <a:off x="3291840" y="4101737"/>
            <a:ext cx="5146765" cy="461665"/>
          </a:xfrm>
          <a:prstGeom prst="rect">
            <a:avLst/>
          </a:prstGeom>
          <a:noFill/>
        </p:spPr>
        <p:txBody>
          <a:bodyPr wrap="square" rtlCol="0">
            <a:spAutoFit/>
          </a:bodyPr>
          <a:lstStyle/>
          <a:p>
            <a:r>
              <a:rPr lang="sv-SE" sz="2400" dirty="0">
                <a:solidFill>
                  <a:srgbClr val="FF0000"/>
                </a:solidFill>
              </a:rPr>
              <a:t>Dubbelregistrering av injektioner</a:t>
            </a:r>
          </a:p>
        </p:txBody>
      </p:sp>
    </p:spTree>
    <p:extLst>
      <p:ext uri="{BB962C8B-B14F-4D97-AF65-F5344CB8AC3E}">
        <p14:creationId xmlns:p14="http://schemas.microsoft.com/office/powerpoint/2010/main" val="339938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B727E6-56E2-40A0-96C7-891B556EDAB8}"/>
              </a:ext>
            </a:extLst>
          </p:cNvPr>
          <p:cNvSpPr>
            <a:spLocks noGrp="1"/>
          </p:cNvSpPr>
          <p:nvPr>
            <p:ph type="title"/>
          </p:nvPr>
        </p:nvSpPr>
        <p:spPr/>
        <p:txBody>
          <a:bodyPr/>
          <a:lstStyle/>
          <a:p>
            <a:r>
              <a:rPr lang="sv-SE" dirty="0"/>
              <a:t>Registrering av biverkningar</a:t>
            </a:r>
          </a:p>
        </p:txBody>
      </p:sp>
      <p:sp>
        <p:nvSpPr>
          <p:cNvPr id="3" name="textruta 2">
            <a:extLst>
              <a:ext uri="{FF2B5EF4-FFF2-40B4-BE49-F238E27FC236}">
                <a16:creationId xmlns:a16="http://schemas.microsoft.com/office/drawing/2014/main" id="{A9E3169A-60AE-4AD0-868F-B9053F7AEC48}"/>
              </a:ext>
            </a:extLst>
          </p:cNvPr>
          <p:cNvSpPr txBox="1"/>
          <p:nvPr/>
        </p:nvSpPr>
        <p:spPr>
          <a:xfrm>
            <a:off x="838200" y="1510178"/>
            <a:ext cx="9608121"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Biverkningar i samband med eller efter föregående besök*</a:t>
            </a:r>
            <a:r>
              <a:rPr kumimoji="0" lang="sv-SE" sz="2000" b="1" i="1"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a:t>
            </a:r>
            <a:endParaRPr kumimoji="0" lang="sv-SE"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270510" algn="l"/>
              </a:tabLst>
              <a:defRPr/>
            </a:pP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Flera svarsalternativ är valbara: Inga, uveit, endoftalmit, katarakt, amotio, retinalruptur, glaskroppsblödning, rift i pigmentepitel, behandlingskrävande tryckstegring, korneala komplikationer, misstänkt systembiverkan och annan. </a:t>
            </a:r>
            <a:b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b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br>
              <a:rPr kumimoji="0" lang="sv-SE" sz="2000" b="1"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000" b="1"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Uveit</a:t>
            </a: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 inre retning, som föranleder behandling med steroider.</a:t>
            </a:r>
            <a:endParaRPr kumimoji="0" lang="sv-SE"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tab pos="270510" algn="l"/>
              </a:tabLst>
              <a:defRPr/>
            </a:pPr>
            <a:r>
              <a:rPr kumimoji="0" lang="sv-SE" sz="2000" b="1"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Endoftalmit</a:t>
            </a: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bör definieras såsom antingen odlingsverifierad endoftalmit eller kliniskt tillstånd, som bedöms och handläggs såsom en endoftalmit. </a:t>
            </a:r>
            <a:endParaRPr kumimoji="0" lang="sv-SE"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Bildobjekt 3" descr="cid:image001.png@01D05756.955F9E60">
            <a:extLst>
              <a:ext uri="{FF2B5EF4-FFF2-40B4-BE49-F238E27FC236}">
                <a16:creationId xmlns:a16="http://schemas.microsoft.com/office/drawing/2014/main" id="{5A1A9D27-B758-4E20-BF09-A71C8D77C20D}"/>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6" name="Bildobjekt 5">
            <a:extLst>
              <a:ext uri="{FF2B5EF4-FFF2-40B4-BE49-F238E27FC236}">
                <a16:creationId xmlns:a16="http://schemas.microsoft.com/office/drawing/2014/main" id="{5B91026A-5EE4-7D8D-862B-6031742338C1}"/>
              </a:ext>
            </a:extLst>
          </p:cNvPr>
          <p:cNvPicPr>
            <a:picLocks noChangeAspect="1"/>
          </p:cNvPicPr>
          <p:nvPr/>
        </p:nvPicPr>
        <p:blipFill>
          <a:blip r:embed="rId4"/>
          <a:stretch>
            <a:fillRect/>
          </a:stretch>
        </p:blipFill>
        <p:spPr>
          <a:xfrm>
            <a:off x="914400" y="4422964"/>
            <a:ext cx="8966752" cy="1453232"/>
          </a:xfrm>
          <a:prstGeom prst="rect">
            <a:avLst/>
          </a:prstGeom>
        </p:spPr>
      </p:pic>
    </p:spTree>
    <p:extLst>
      <p:ext uri="{BB962C8B-B14F-4D97-AF65-F5344CB8AC3E}">
        <p14:creationId xmlns:p14="http://schemas.microsoft.com/office/powerpoint/2010/main" val="133018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ubrik 1">
            <a:extLst>
              <a:ext uri="{FF2B5EF4-FFF2-40B4-BE49-F238E27FC236}">
                <a16:creationId xmlns:a16="http://schemas.microsoft.com/office/drawing/2014/main" id="{D14CFBC6-4BF2-4255-B186-3D9FD0987609}"/>
              </a:ext>
            </a:extLst>
          </p:cNvPr>
          <p:cNvSpPr>
            <a:spLocks noGrp="1"/>
          </p:cNvSpPr>
          <p:nvPr>
            <p:ph type="title"/>
          </p:nvPr>
        </p:nvSpPr>
        <p:spPr>
          <a:xfrm>
            <a:off x="1208898" y="712805"/>
            <a:ext cx="3063500" cy="3601914"/>
          </a:xfrm>
        </p:spPr>
        <p:txBody>
          <a:bodyPr anchor="ctr">
            <a:normAutofit/>
          </a:bodyPr>
          <a:lstStyle/>
          <a:p>
            <a:r>
              <a:rPr lang="sv-SE" sz="5400" dirty="0">
                <a:solidFill>
                  <a:srgbClr val="FFFFFF"/>
                </a:solidFill>
              </a:rPr>
              <a:t>Välkomna till mötet!</a:t>
            </a:r>
          </a:p>
        </p:txBody>
      </p:sp>
      <p:pic>
        <p:nvPicPr>
          <p:cNvPr id="4" name="Bildobjekt 3" descr="cid:image001.png@01D05756.955F9E60">
            <a:extLst>
              <a:ext uri="{FF2B5EF4-FFF2-40B4-BE49-F238E27FC236}">
                <a16:creationId xmlns:a16="http://schemas.microsoft.com/office/drawing/2014/main" id="{CD4C65D8-3E3B-4F42-B596-0A3BAF3BBCBE}"/>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graphicFrame>
        <p:nvGraphicFramePr>
          <p:cNvPr id="6" name="Platshållare för innehåll 2">
            <a:extLst>
              <a:ext uri="{FF2B5EF4-FFF2-40B4-BE49-F238E27FC236}">
                <a16:creationId xmlns:a16="http://schemas.microsoft.com/office/drawing/2014/main" id="{3CAB0B9E-9327-42FB-9C9E-936AB27CFACD}"/>
              </a:ext>
            </a:extLst>
          </p:cNvPr>
          <p:cNvGraphicFramePr>
            <a:graphicFrameLocks noGrp="1"/>
          </p:cNvGraphicFramePr>
          <p:nvPr>
            <p:ph idx="1"/>
            <p:extLst>
              <p:ext uri="{D42A27DB-BD31-4B8C-83A1-F6EECF244321}">
                <p14:modId xmlns:p14="http://schemas.microsoft.com/office/powerpoint/2010/main" val="733879871"/>
              </p:ext>
            </p:extLst>
          </p:nvPr>
        </p:nvGraphicFramePr>
        <p:xfrm>
          <a:off x="4990596" y="712805"/>
          <a:ext cx="6489510" cy="52525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Bildobjekt 4">
            <a:extLst>
              <a:ext uri="{FF2B5EF4-FFF2-40B4-BE49-F238E27FC236}">
                <a16:creationId xmlns:a16="http://schemas.microsoft.com/office/drawing/2014/main" id="{C8AFB4AA-FEC0-45C4-9516-ABC05731055D}"/>
              </a:ext>
            </a:extLst>
          </p:cNvPr>
          <p:cNvPicPr>
            <a:picLocks noChangeAspect="1"/>
          </p:cNvPicPr>
          <p:nvPr/>
        </p:nvPicPr>
        <p:blipFill>
          <a:blip r:embed="rId9"/>
          <a:stretch>
            <a:fillRect/>
          </a:stretch>
        </p:blipFill>
        <p:spPr>
          <a:xfrm>
            <a:off x="1208898" y="3423930"/>
            <a:ext cx="2817818" cy="2113364"/>
          </a:xfrm>
          <a:prstGeom prst="rect">
            <a:avLst/>
          </a:prstGeom>
        </p:spPr>
      </p:pic>
    </p:spTree>
    <p:extLst>
      <p:ext uri="{BB962C8B-B14F-4D97-AF65-F5344CB8AC3E}">
        <p14:creationId xmlns:p14="http://schemas.microsoft.com/office/powerpoint/2010/main" val="588855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B727E6-56E2-40A0-96C7-891B556EDAB8}"/>
              </a:ext>
            </a:extLst>
          </p:cNvPr>
          <p:cNvSpPr>
            <a:spLocks noGrp="1"/>
          </p:cNvSpPr>
          <p:nvPr>
            <p:ph type="title"/>
          </p:nvPr>
        </p:nvSpPr>
        <p:spPr/>
        <p:txBody>
          <a:bodyPr/>
          <a:lstStyle/>
          <a:p>
            <a:r>
              <a:rPr lang="sv-SE" dirty="0"/>
              <a:t>Registrering av biverkningar</a:t>
            </a:r>
          </a:p>
        </p:txBody>
      </p:sp>
      <p:sp>
        <p:nvSpPr>
          <p:cNvPr id="3" name="textruta 2">
            <a:extLst>
              <a:ext uri="{FF2B5EF4-FFF2-40B4-BE49-F238E27FC236}">
                <a16:creationId xmlns:a16="http://schemas.microsoft.com/office/drawing/2014/main" id="{A9E3169A-60AE-4AD0-868F-B9053F7AEC48}"/>
              </a:ext>
            </a:extLst>
          </p:cNvPr>
          <p:cNvSpPr txBox="1"/>
          <p:nvPr/>
        </p:nvSpPr>
        <p:spPr>
          <a:xfrm>
            <a:off x="838200" y="1556086"/>
            <a:ext cx="9608121"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sv-SE" sz="2000" b="0" i="0" u="none" strike="noStrike" kern="1200" cap="none" spc="0" normalizeH="0" baseline="0" noProof="0" dirty="0">
                <a:ln>
                  <a:noFill/>
                </a:ln>
                <a:solidFill>
                  <a:srgbClr val="FF0000"/>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000" b="1" i="0" u="none" strike="noStrike" kern="1200" cap="none" spc="0" normalizeH="0" baseline="0" noProof="0" dirty="0">
                <a:ln>
                  <a:noFill/>
                </a:ln>
                <a:solidFill>
                  <a:srgbClr val="FF0000"/>
                </a:solidFill>
                <a:effectLst/>
                <a:uLnTx/>
                <a:uFillTx/>
                <a:latin typeface="Corbel" panose="020B0503020204020204" pitchFamily="34" charset="0"/>
                <a:ea typeface="Times New Roman" panose="02020603050405020304" pitchFamily="18" charset="0"/>
                <a:cs typeface="Cavolini" panose="03000502040302020204" pitchFamily="66" charset="0"/>
              </a:rPr>
              <a:t>Följande biverkningar bör endast registreras en gång per öga</a:t>
            </a:r>
            <a:br>
              <a:rPr kumimoji="0" lang="sv-SE" sz="2000" b="1" i="0" u="none" strike="noStrike" kern="1200" cap="none" spc="0" normalizeH="0" baseline="0" noProof="0" dirty="0">
                <a:ln>
                  <a:noFill/>
                </a:ln>
                <a:solidFill>
                  <a:srgbClr val="FF0000"/>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000" b="1"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E</a:t>
            </a: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ndoftalmit, katarakt, amotio och rift i pigmentepitel. </a:t>
            </a:r>
            <a:b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b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Registrera alltså inte en endoftalmit som uppstått mer än en gång</a:t>
            </a:r>
            <a:r>
              <a:rPr lang="sv-SE" sz="2000" dirty="0">
                <a:solidFill>
                  <a:prstClr val="black"/>
                </a:solidFill>
                <a:latin typeface="Corbel" panose="020B0503020204020204" pitchFamily="34" charset="0"/>
                <a:ea typeface="Times New Roman" panose="02020603050405020304" pitchFamily="18" charset="0"/>
                <a:cs typeface="Cavolini" panose="03000502040302020204" pitchFamily="66" charset="0"/>
              </a:rPr>
              <a:t> (i flera besök)!</a:t>
            </a:r>
            <a:b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Exempel:</a:t>
            </a:r>
            <a:b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Patienten får en endoftalmit som upptäcks i april. Nästa gång registrering sker kan endoftalmit fortfarande besvära patienten, men ur registreringshänseende ska den inte registreras igen i maj-juni.</a:t>
            </a: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Bildobjekt 3" descr="cid:image001.png@01D05756.955F9E60">
            <a:extLst>
              <a:ext uri="{FF2B5EF4-FFF2-40B4-BE49-F238E27FC236}">
                <a16:creationId xmlns:a16="http://schemas.microsoft.com/office/drawing/2014/main" id="{5A1A9D27-B758-4E20-BF09-A71C8D77C20D}"/>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6" name="Bildobjekt 5">
            <a:extLst>
              <a:ext uri="{FF2B5EF4-FFF2-40B4-BE49-F238E27FC236}">
                <a16:creationId xmlns:a16="http://schemas.microsoft.com/office/drawing/2014/main" id="{A8F18316-9413-BC20-4CBA-9BBBF980458F}"/>
              </a:ext>
            </a:extLst>
          </p:cNvPr>
          <p:cNvPicPr>
            <a:picLocks noChangeAspect="1"/>
          </p:cNvPicPr>
          <p:nvPr/>
        </p:nvPicPr>
        <p:blipFill>
          <a:blip r:embed="rId4"/>
          <a:stretch>
            <a:fillRect/>
          </a:stretch>
        </p:blipFill>
        <p:spPr>
          <a:xfrm>
            <a:off x="838200" y="4568049"/>
            <a:ext cx="9056204" cy="1467730"/>
          </a:xfrm>
          <a:prstGeom prst="rect">
            <a:avLst/>
          </a:prstGeom>
        </p:spPr>
      </p:pic>
    </p:spTree>
    <p:extLst>
      <p:ext uri="{BB962C8B-B14F-4D97-AF65-F5344CB8AC3E}">
        <p14:creationId xmlns:p14="http://schemas.microsoft.com/office/powerpoint/2010/main" val="1857741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C64B46-64E8-4C90-AB5B-660B6838E2A4}"/>
              </a:ext>
            </a:extLst>
          </p:cNvPr>
          <p:cNvSpPr>
            <a:spLocks noGrp="1"/>
          </p:cNvSpPr>
          <p:nvPr>
            <p:ph type="title"/>
          </p:nvPr>
        </p:nvSpPr>
        <p:spPr/>
        <p:txBody>
          <a:bodyPr/>
          <a:lstStyle/>
          <a:p>
            <a:r>
              <a:rPr lang="sv-SE" dirty="0"/>
              <a:t>Systembiverkan</a:t>
            </a:r>
          </a:p>
        </p:txBody>
      </p:sp>
      <p:sp>
        <p:nvSpPr>
          <p:cNvPr id="3" name="textruta 2">
            <a:extLst>
              <a:ext uri="{FF2B5EF4-FFF2-40B4-BE49-F238E27FC236}">
                <a16:creationId xmlns:a16="http://schemas.microsoft.com/office/drawing/2014/main" id="{802C32D5-5AB1-4C70-8A42-94ADD123FA88}"/>
              </a:ext>
            </a:extLst>
          </p:cNvPr>
          <p:cNvSpPr txBox="1"/>
          <p:nvPr/>
        </p:nvSpPr>
        <p:spPr>
          <a:xfrm>
            <a:off x="838200" y="1602863"/>
            <a:ext cx="11273064" cy="26468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Misstänkt systembiverkan ska anmälas till Läkemedelsverket. Görs enligt lokal rutin på kliniken.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orbel" panose="020B0503020204020204" pitchFamily="34" charset="0"/>
                <a:ea typeface="Garamond" panose="02020404030301010803" pitchFamily="18" charset="0"/>
                <a:cs typeface="Times New Roman" panose="02020603050405020304" pitchFamily="18" charset="0"/>
              </a:rPr>
              <a:t>Systembiverkan, skriv vad (ex. hjärtinfarkt, stroke) i kommentarsfältet som finns i formuläret.</a:t>
            </a:r>
            <a:br>
              <a:rPr kumimoji="0" lang="sv-SE" sz="2400" b="0" i="0" u="none" strike="noStrike" kern="1200" cap="none" spc="0" normalizeH="0" baseline="0" noProof="0" dirty="0">
                <a:ln>
                  <a:noFill/>
                </a:ln>
                <a:solidFill>
                  <a:prstClr val="black"/>
                </a:solidFill>
                <a:effectLst/>
                <a:uLnTx/>
                <a:uFillTx/>
                <a:latin typeface="Corbel" panose="020B0503020204020204" pitchFamily="34" charset="0"/>
                <a:ea typeface="Garamond" panose="02020404030301010803" pitchFamily="18" charset="0"/>
                <a:cs typeface="Times New Roman" panose="02020603050405020304" pitchFamily="18" charset="0"/>
              </a:rPr>
            </a:br>
            <a:r>
              <a:rPr kumimoji="0" lang="sv-SE" sz="2400" b="0" i="0" u="none" strike="noStrike" kern="1200" cap="none" spc="0" normalizeH="0" baseline="0" noProof="0" dirty="0">
                <a:ln>
                  <a:noFill/>
                </a:ln>
                <a:solidFill>
                  <a:prstClr val="black"/>
                </a:solidFill>
                <a:effectLst/>
                <a:uLnTx/>
                <a:uFillTx/>
                <a:latin typeface="Corbel" panose="020B0503020204020204" pitchFamily="34" charset="0"/>
                <a:ea typeface="Garamond" panose="02020404030301010803" pitchFamily="18" charset="0"/>
                <a:cs typeface="Times New Roman" panose="02020603050405020304" pitchFamily="18" charset="0"/>
              </a:rPr>
              <a:t>Om annan biverkan väljs kan man specificera vad för typ av biverkan som förekom</a:t>
            </a:r>
            <a:br>
              <a:rPr kumimoji="0" lang="sv-SE" sz="2800" b="0" i="0" u="none" strike="noStrike" kern="1200" cap="none" spc="0" normalizeH="0" baseline="0" noProof="0" dirty="0">
                <a:ln>
                  <a:noFill/>
                </a:ln>
                <a:solidFill>
                  <a:prstClr val="black"/>
                </a:solidFill>
                <a:effectLst/>
                <a:uLnTx/>
                <a:uFillTx/>
                <a:latin typeface="Corbel" panose="020B0503020204020204" pitchFamily="34" charset="0"/>
                <a:ea typeface="Garamond" panose="02020404030301010803" pitchFamily="18" charset="0"/>
                <a:cs typeface="Times New Roman" panose="02020603050405020304" pitchFamily="18" charset="0"/>
              </a:rPr>
            </a:br>
            <a:endParaRPr kumimoji="0" lang="sv-SE" sz="2800" b="0" i="0" u="none" strike="noStrike" kern="1200" cap="none" spc="0" normalizeH="0" baseline="0" noProof="0" dirty="0">
              <a:ln>
                <a:noFill/>
              </a:ln>
              <a:solidFill>
                <a:prstClr val="black"/>
              </a:solidFill>
              <a:effectLst/>
              <a:uLnTx/>
              <a:uFillTx/>
              <a:latin typeface="Corbel" panose="020B0503020204020204" pitchFamily="34" charset="0"/>
              <a:ea typeface="Garamond" panose="02020404030301010803"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Bildobjekt 4">
            <a:extLst>
              <a:ext uri="{FF2B5EF4-FFF2-40B4-BE49-F238E27FC236}">
                <a16:creationId xmlns:a16="http://schemas.microsoft.com/office/drawing/2014/main" id="{DBA76EC9-5372-4E60-AB93-CE8B25471534}"/>
              </a:ext>
            </a:extLst>
          </p:cNvPr>
          <p:cNvPicPr>
            <a:picLocks noChangeAspect="1"/>
          </p:cNvPicPr>
          <p:nvPr/>
        </p:nvPicPr>
        <p:blipFill rotWithShape="1">
          <a:blip r:embed="rId2"/>
          <a:srcRect r="6382"/>
          <a:stretch/>
        </p:blipFill>
        <p:spPr>
          <a:xfrm>
            <a:off x="838201" y="3853731"/>
            <a:ext cx="10515600" cy="1899264"/>
          </a:xfrm>
          <a:prstGeom prst="rect">
            <a:avLst/>
          </a:prstGeom>
        </p:spPr>
      </p:pic>
      <p:cxnSp>
        <p:nvCxnSpPr>
          <p:cNvPr id="6" name="Rak pilkoppling 5">
            <a:extLst>
              <a:ext uri="{FF2B5EF4-FFF2-40B4-BE49-F238E27FC236}">
                <a16:creationId xmlns:a16="http://schemas.microsoft.com/office/drawing/2014/main" id="{0D7D9824-13EA-4066-8437-DC713F9657F0}"/>
              </a:ext>
            </a:extLst>
          </p:cNvPr>
          <p:cNvCxnSpPr>
            <a:cxnSpLocks/>
          </p:cNvCxnSpPr>
          <p:nvPr/>
        </p:nvCxnSpPr>
        <p:spPr>
          <a:xfrm flipH="1">
            <a:off x="7077584" y="5362963"/>
            <a:ext cx="46668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a:extLst>
              <a:ext uri="{FF2B5EF4-FFF2-40B4-BE49-F238E27FC236}">
                <a16:creationId xmlns:a16="http://schemas.microsoft.com/office/drawing/2014/main" id="{6DB8C29A-139C-4265-81A8-636C10168FFE}"/>
              </a:ext>
            </a:extLst>
          </p:cNvPr>
          <p:cNvCxnSpPr>
            <a:cxnSpLocks/>
          </p:cNvCxnSpPr>
          <p:nvPr/>
        </p:nvCxnSpPr>
        <p:spPr>
          <a:xfrm flipH="1">
            <a:off x="9015040" y="4715893"/>
            <a:ext cx="50090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Bildobjekt 7" descr="cid:image001.png@01D05756.955F9E60">
            <a:extLst>
              <a:ext uri="{FF2B5EF4-FFF2-40B4-BE49-F238E27FC236}">
                <a16:creationId xmlns:a16="http://schemas.microsoft.com/office/drawing/2014/main" id="{B87A2488-6ACE-4325-8B3A-7D079E2BFDC4}"/>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489074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F17C291-EEA7-4407-A994-9ADD0F802BC7}"/>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Symptomduration</a:t>
            </a:r>
          </a:p>
        </p:txBody>
      </p:sp>
      <p:sp>
        <p:nvSpPr>
          <p:cNvPr id="3" name="textruta 2">
            <a:extLst>
              <a:ext uri="{FF2B5EF4-FFF2-40B4-BE49-F238E27FC236}">
                <a16:creationId xmlns:a16="http://schemas.microsoft.com/office/drawing/2014/main" id="{4A1B9963-C2C8-420B-A214-759E0704962C}"/>
              </a:ext>
            </a:extLst>
          </p:cNvPr>
          <p:cNvSpPr txBox="1"/>
          <p:nvPr/>
        </p:nvSpPr>
        <p:spPr>
          <a:xfrm>
            <a:off x="838200" y="2333297"/>
            <a:ext cx="4619621" cy="3843666"/>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tab pos="457200" algn="l"/>
              </a:tabLst>
              <a:defRPr/>
            </a:pPr>
            <a:r>
              <a:rPr kumimoji="0" lang="sv-SE" sz="2000" b="1" i="0" u="none" strike="noStrike" cap="none" spc="0" normalizeH="0" baseline="0" dirty="0">
                <a:ln>
                  <a:noFill/>
                </a:ln>
                <a:effectLst/>
                <a:uLnTx/>
                <a:uFillTx/>
              </a:rPr>
              <a:t>Symptomduration*</a:t>
            </a:r>
            <a:r>
              <a:rPr kumimoji="0" lang="sv-SE" sz="2000" b="0" i="0" u="none" strike="noStrike" cap="none" spc="0" normalizeH="0" baseline="0" dirty="0">
                <a:ln>
                  <a:noFill/>
                </a:ln>
                <a:effectLst/>
                <a:uLnTx/>
                <a:uFillTx/>
              </a:rPr>
              <a:t>. Avser den tidsrymd som patienten har haft besvär med den aktuella registrerade ögonsjukdomen. Svarsalternativen är:</a:t>
            </a:r>
            <a:br>
              <a:rPr kumimoji="0" lang="sv-SE" sz="2000" b="0" i="0" u="none" strike="noStrike" cap="none" spc="0" normalizeH="0" baseline="0" dirty="0">
                <a:ln>
                  <a:noFill/>
                </a:ln>
                <a:effectLst/>
                <a:uLnTx/>
                <a:uFillTx/>
              </a:rPr>
            </a:br>
            <a:endParaRPr kumimoji="0" lang="sv-SE" sz="2000" b="0" i="0" u="none" strike="noStrike" cap="none" spc="0" normalizeH="0" baseline="0" dirty="0">
              <a:ln>
                <a:noFill/>
              </a:ln>
              <a:effectLst/>
              <a:uLnTx/>
              <a:uFillTx/>
            </a:endParaRPr>
          </a:p>
          <a:p>
            <a:pPr marR="0" lvl="0" fontAlgn="auto">
              <a:lnSpc>
                <a:spcPct val="90000"/>
              </a:lnSpc>
              <a:spcBef>
                <a:spcPts val="0"/>
              </a:spcBef>
              <a:spcAft>
                <a:spcPts val="600"/>
              </a:spcAft>
              <a:buClrTx/>
              <a:buSzTx/>
              <a:tabLst>
                <a:tab pos="457200" algn="l"/>
              </a:tabLst>
              <a:defRPr/>
            </a:pPr>
            <a:r>
              <a:rPr kumimoji="0" lang="sv-SE" sz="2000" b="0" i="0" u="none" strike="noStrike" cap="none" spc="0" normalizeH="0" baseline="0" dirty="0">
                <a:ln>
                  <a:noFill/>
                </a:ln>
                <a:effectLst/>
                <a:uLnTx/>
                <a:uFillTx/>
              </a:rPr>
              <a:t>0-&lt;1 månad</a:t>
            </a:r>
            <a:br>
              <a:rPr kumimoji="0" lang="sv-SE" sz="2000" b="0" i="0" u="none" strike="noStrike" cap="none" spc="0" normalizeH="0" baseline="0" dirty="0">
                <a:ln>
                  <a:noFill/>
                </a:ln>
                <a:effectLst/>
                <a:uLnTx/>
                <a:uFillTx/>
              </a:rPr>
            </a:br>
            <a:r>
              <a:rPr lang="sv-SE" sz="2000" dirty="0"/>
              <a:t>1-2</a:t>
            </a:r>
            <a:r>
              <a:rPr kumimoji="0" lang="sv-SE" sz="2000" b="0" i="0" u="none" strike="noStrike" cap="none" spc="0" normalizeH="0" baseline="0" dirty="0">
                <a:ln>
                  <a:noFill/>
                </a:ln>
                <a:effectLst/>
                <a:uLnTx/>
                <a:uFillTx/>
              </a:rPr>
              <a:t> månader</a:t>
            </a:r>
            <a:br>
              <a:rPr kumimoji="0" lang="sv-SE" sz="2000" b="0" i="0" u="none" strike="noStrike" cap="none" spc="0" normalizeH="0" baseline="0" dirty="0">
                <a:ln>
                  <a:noFill/>
                </a:ln>
                <a:effectLst/>
                <a:uLnTx/>
                <a:uFillTx/>
              </a:rPr>
            </a:br>
            <a:r>
              <a:rPr kumimoji="0" lang="sv-SE" sz="2000" b="0" i="0" u="none" strike="noStrike" cap="none" spc="0" normalizeH="0" baseline="0" dirty="0">
                <a:ln>
                  <a:noFill/>
                </a:ln>
                <a:effectLst/>
                <a:uLnTx/>
                <a:uFillTx/>
              </a:rPr>
              <a:t>&gt; </a:t>
            </a:r>
            <a:r>
              <a:rPr lang="sv-SE" sz="2000" dirty="0"/>
              <a:t>2 </a:t>
            </a:r>
            <a:r>
              <a:rPr kumimoji="0" lang="sv-SE" sz="2000" b="0" i="0" u="none" strike="noStrike" cap="none" spc="0" normalizeH="0" baseline="0" dirty="0">
                <a:ln>
                  <a:noFill/>
                </a:ln>
                <a:effectLst/>
                <a:uLnTx/>
                <a:uFillTx/>
              </a:rPr>
              <a:t>mån</a:t>
            </a:r>
            <a:r>
              <a:rPr lang="sv-SE" sz="2000" dirty="0"/>
              <a:t>ader</a:t>
            </a:r>
            <a:br>
              <a:rPr kumimoji="0" lang="sv-SE" sz="2000" b="0" i="0" u="none" strike="noStrike" cap="none" spc="0" normalizeH="0" baseline="0" dirty="0">
                <a:ln>
                  <a:noFill/>
                </a:ln>
                <a:effectLst/>
                <a:uLnTx/>
                <a:uFillTx/>
              </a:rPr>
            </a:br>
            <a:br>
              <a:rPr kumimoji="0" lang="sv-SE" sz="2000" b="0" i="0" u="none" strike="noStrike" cap="none" spc="0" normalizeH="0" baseline="0" dirty="0">
                <a:ln>
                  <a:noFill/>
                </a:ln>
                <a:effectLst/>
                <a:uLnTx/>
                <a:uFillTx/>
              </a:rPr>
            </a:br>
            <a:br>
              <a:rPr kumimoji="0" lang="en-US" sz="2000" b="0" i="0" u="none" strike="noStrike" cap="none" spc="0" normalizeH="0" baseline="0" noProof="0" dirty="0">
                <a:ln>
                  <a:noFill/>
                </a:ln>
                <a:effectLst/>
                <a:uLnTx/>
                <a:uFillTx/>
              </a:rPr>
            </a:br>
            <a:endParaRPr kumimoji="0" lang="en-US" sz="20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p:txBody>
      </p:sp>
      <p:pic>
        <p:nvPicPr>
          <p:cNvPr id="2050" name="Picture 2" descr="Visa källbilden">
            <a:extLst>
              <a:ext uri="{FF2B5EF4-FFF2-40B4-BE49-F238E27FC236}">
                <a16:creationId xmlns:a16="http://schemas.microsoft.com/office/drawing/2014/main" id="{08FCD9B8-52A6-4503-9F17-EA57163FE3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18" r="-1" b="11535"/>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4" name="Bildobjekt 3" descr="cid:image001.png@01D05756.955F9E60">
            <a:extLst>
              <a:ext uri="{FF2B5EF4-FFF2-40B4-BE49-F238E27FC236}">
                <a16:creationId xmlns:a16="http://schemas.microsoft.com/office/drawing/2014/main" id="{EF95C3CD-A1F7-4BE7-B6DC-C16DEBA2934B}"/>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664141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99F709-ECB4-481B-A433-B30665E18529}"/>
              </a:ext>
            </a:extLst>
          </p:cNvPr>
          <p:cNvSpPr>
            <a:spLocks noGrp="1"/>
          </p:cNvSpPr>
          <p:nvPr>
            <p:ph type="title"/>
          </p:nvPr>
        </p:nvSpPr>
        <p:spPr/>
        <p:txBody>
          <a:bodyPr/>
          <a:lstStyle/>
          <a:p>
            <a:r>
              <a:rPr lang="sv-SE" dirty="0"/>
              <a:t>Kontrollintervall</a:t>
            </a:r>
          </a:p>
        </p:txBody>
      </p:sp>
      <p:sp>
        <p:nvSpPr>
          <p:cNvPr id="3" name="textruta 2">
            <a:extLst>
              <a:ext uri="{FF2B5EF4-FFF2-40B4-BE49-F238E27FC236}">
                <a16:creationId xmlns:a16="http://schemas.microsoft.com/office/drawing/2014/main" id="{018B6EAC-FAE4-4814-85FF-B4103994E36B}"/>
              </a:ext>
            </a:extLst>
          </p:cNvPr>
          <p:cNvSpPr txBox="1"/>
          <p:nvPr/>
        </p:nvSpPr>
        <p:spPr>
          <a:xfrm>
            <a:off x="838200" y="2197916"/>
            <a:ext cx="9378891" cy="18774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Garamond" panose="02020404030301010803" pitchFamily="18" charset="0"/>
                <a:cs typeface="Times New Roman" panose="02020603050405020304" pitchFamily="18" charset="0"/>
              </a:rPr>
              <a:t>Kontrollintervall ej obligatorisk men väldigt användbar i behandlingshistorik.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Garamond" panose="02020404030301010803"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Garamond" panose="02020404030301010803" pitchFamily="18" charset="0"/>
                <a:cs typeface="Times New Roman" panose="02020603050405020304" pitchFamily="18" charset="0"/>
              </a:rPr>
              <a:t>Om kontrollintervall används rätt visas planerat </a:t>
            </a: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Garamond" panose="02020404030301010803" pitchFamily="18" charset="0"/>
                <a:cs typeface="Cavolini" panose="03000502040302020204" pitchFamily="66" charset="0"/>
              </a:rPr>
              <a:t>datum för nästa besök (dvs när ni ska kalla patienten i ert patientadministrativa 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orbel" panose="020B0503020204020204" pitchFamily="34" charset="0"/>
              <a:ea typeface="Garamond" panose="02020404030301010803"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Bildobjekt 3" descr="cid:image001.png@01D05756.955F9E60">
            <a:extLst>
              <a:ext uri="{FF2B5EF4-FFF2-40B4-BE49-F238E27FC236}">
                <a16:creationId xmlns:a16="http://schemas.microsoft.com/office/drawing/2014/main" id="{9EDDD519-20F3-43C4-88A6-5205EDBB8F11}"/>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graphicFrame>
        <p:nvGraphicFramePr>
          <p:cNvPr id="5" name="Diagram 4">
            <a:extLst>
              <a:ext uri="{FF2B5EF4-FFF2-40B4-BE49-F238E27FC236}">
                <a16:creationId xmlns:a16="http://schemas.microsoft.com/office/drawing/2014/main" id="{8F41A514-4315-4D8E-871F-480864E49DD6}"/>
              </a:ext>
            </a:extLst>
          </p:cNvPr>
          <p:cNvGraphicFramePr/>
          <p:nvPr>
            <p:extLst>
              <p:ext uri="{D42A27DB-BD31-4B8C-83A1-F6EECF244321}">
                <p14:modId xmlns:p14="http://schemas.microsoft.com/office/powerpoint/2010/main" val="1717364062"/>
              </p:ext>
            </p:extLst>
          </p:nvPr>
        </p:nvGraphicFramePr>
        <p:xfrm>
          <a:off x="1528661" y="186056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813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5CAE92-BDCE-403E-939A-1424248EF516}"/>
              </a:ext>
            </a:extLst>
          </p:cNvPr>
          <p:cNvSpPr>
            <a:spLocks noGrp="1"/>
          </p:cNvSpPr>
          <p:nvPr>
            <p:ph type="title"/>
          </p:nvPr>
        </p:nvSpPr>
        <p:spPr/>
        <p:txBody>
          <a:bodyPr/>
          <a:lstStyle/>
          <a:p>
            <a:r>
              <a:rPr lang="sv-SE" dirty="0"/>
              <a:t>Behandlingshistorik</a:t>
            </a:r>
          </a:p>
        </p:txBody>
      </p:sp>
      <p:pic>
        <p:nvPicPr>
          <p:cNvPr id="6" name="Bildobjekt 5">
            <a:extLst>
              <a:ext uri="{FF2B5EF4-FFF2-40B4-BE49-F238E27FC236}">
                <a16:creationId xmlns:a16="http://schemas.microsoft.com/office/drawing/2014/main" id="{01233038-2B6E-4FF6-9AD3-C96C54DB6902}"/>
              </a:ext>
            </a:extLst>
          </p:cNvPr>
          <p:cNvPicPr>
            <a:picLocks noChangeAspect="1"/>
          </p:cNvPicPr>
          <p:nvPr/>
        </p:nvPicPr>
        <p:blipFill>
          <a:blip r:embed="rId2"/>
          <a:stretch>
            <a:fillRect/>
          </a:stretch>
        </p:blipFill>
        <p:spPr>
          <a:xfrm>
            <a:off x="838200" y="1563862"/>
            <a:ext cx="11178695" cy="3992392"/>
          </a:xfrm>
          <a:prstGeom prst="rect">
            <a:avLst/>
          </a:prstGeom>
        </p:spPr>
      </p:pic>
      <p:pic>
        <p:nvPicPr>
          <p:cNvPr id="4" name="Bildobjekt 3" descr="cid:image001.png@01D05756.955F9E60">
            <a:extLst>
              <a:ext uri="{FF2B5EF4-FFF2-40B4-BE49-F238E27FC236}">
                <a16:creationId xmlns:a16="http://schemas.microsoft.com/office/drawing/2014/main" id="{FC58C839-48CA-4A8E-9C04-91EF99C5F319}"/>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1185266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A2C6D6-721F-4CD7-90D7-171914E615A4}"/>
              </a:ext>
            </a:extLst>
          </p:cNvPr>
          <p:cNvSpPr>
            <a:spLocks noGrp="1"/>
          </p:cNvSpPr>
          <p:nvPr>
            <p:ph type="title"/>
          </p:nvPr>
        </p:nvSpPr>
        <p:spPr>
          <a:xfrm>
            <a:off x="870205" y="938866"/>
            <a:ext cx="10451589" cy="728480"/>
          </a:xfrm>
        </p:spPr>
        <p:txBody>
          <a:bodyPr>
            <a:normAutofit fontScale="90000"/>
          </a:bodyPr>
          <a:lstStyle/>
          <a:p>
            <a:r>
              <a:rPr lang="sv-SE" dirty="0"/>
              <a:t>Rött  datum i behandlingshistoriken betyder osignerat</a:t>
            </a:r>
          </a:p>
        </p:txBody>
      </p:sp>
      <p:sp>
        <p:nvSpPr>
          <p:cNvPr id="3" name="textruta 2">
            <a:extLst>
              <a:ext uri="{FF2B5EF4-FFF2-40B4-BE49-F238E27FC236}">
                <a16:creationId xmlns:a16="http://schemas.microsoft.com/office/drawing/2014/main" id="{5C88A6AC-71B4-4D44-A61F-85A09B2F9BBF}"/>
              </a:ext>
            </a:extLst>
          </p:cNvPr>
          <p:cNvSpPr txBox="1"/>
          <p:nvPr/>
        </p:nvSpPr>
        <p:spPr>
          <a:xfrm>
            <a:off x="851026" y="2362954"/>
            <a:ext cx="10701196"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Om du upptäcker ett</a:t>
            </a:r>
            <a:r>
              <a:rPr kumimoji="0" lang="sv-SE" sz="1800" b="0" i="0" u="none" strike="noStrike" kern="1200" cap="none" spc="0" normalizeH="0" baseline="0" noProof="0" dirty="0">
                <a:ln>
                  <a:noFill/>
                </a:ln>
                <a:solidFill>
                  <a:srgbClr val="FF0000"/>
                </a:solidFill>
                <a:effectLst/>
                <a:uLnTx/>
                <a:uFillTx/>
                <a:latin typeface="Century Gothic" panose="020B0502020202020204"/>
                <a:ea typeface="+mn-ea"/>
                <a:cs typeface="+mn-cs"/>
              </a:rPr>
              <a:t> rött </a:t>
            </a: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datum i behandlingshistoriken signera patienten.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Vid signering kommer behandlingshistoriken att uppdateras med det senaste registrerade besöket och texten blir i svart istället.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Bildobjekt 3" descr="cid:image001.png@01D05756.955F9E60">
            <a:extLst>
              <a:ext uri="{FF2B5EF4-FFF2-40B4-BE49-F238E27FC236}">
                <a16:creationId xmlns:a16="http://schemas.microsoft.com/office/drawing/2014/main" id="{0833C57D-8241-4418-8FC0-4B81E250E0F2}"/>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6" name="Bildobjekt 5">
            <a:extLst>
              <a:ext uri="{FF2B5EF4-FFF2-40B4-BE49-F238E27FC236}">
                <a16:creationId xmlns:a16="http://schemas.microsoft.com/office/drawing/2014/main" id="{74986741-C411-4220-A364-E87B80E2D31D}"/>
              </a:ext>
            </a:extLst>
          </p:cNvPr>
          <p:cNvPicPr>
            <a:picLocks noChangeAspect="1"/>
          </p:cNvPicPr>
          <p:nvPr/>
        </p:nvPicPr>
        <p:blipFill rotWithShape="1">
          <a:blip r:embed="rId4"/>
          <a:srcRect b="9739"/>
          <a:stretch/>
        </p:blipFill>
        <p:spPr>
          <a:xfrm>
            <a:off x="1465276" y="3605211"/>
            <a:ext cx="9144000" cy="2222457"/>
          </a:xfrm>
          <a:prstGeom prst="rect">
            <a:avLst/>
          </a:prstGeom>
        </p:spPr>
      </p:pic>
      <p:sp>
        <p:nvSpPr>
          <p:cNvPr id="7" name="textruta 6">
            <a:extLst>
              <a:ext uri="{FF2B5EF4-FFF2-40B4-BE49-F238E27FC236}">
                <a16:creationId xmlns:a16="http://schemas.microsoft.com/office/drawing/2014/main" id="{12C9D0C6-1BEF-4D3B-8B30-6DD6C37B1895}"/>
              </a:ext>
            </a:extLst>
          </p:cNvPr>
          <p:cNvSpPr txBox="1"/>
          <p:nvPr/>
        </p:nvSpPr>
        <p:spPr>
          <a:xfrm>
            <a:off x="1972526" y="3855184"/>
            <a:ext cx="762286" cy="215444"/>
          </a:xfrm>
          <a:prstGeom prst="rect">
            <a:avLst/>
          </a:prstGeom>
          <a:noFill/>
        </p:spPr>
        <p:txBody>
          <a:bodyPr wrap="square" rtlCol="0">
            <a:spAutoFit/>
          </a:bodyPr>
          <a:lstStyle/>
          <a:p>
            <a:r>
              <a:rPr lang="sv-SE" sz="800" dirty="0">
                <a:solidFill>
                  <a:srgbClr val="FF0000"/>
                </a:solidFill>
              </a:rPr>
              <a:t>2022-03-10</a:t>
            </a:r>
          </a:p>
        </p:txBody>
      </p:sp>
    </p:spTree>
    <p:extLst>
      <p:ext uri="{BB962C8B-B14F-4D97-AF65-F5344CB8AC3E}">
        <p14:creationId xmlns:p14="http://schemas.microsoft.com/office/powerpoint/2010/main" val="547425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ACC2C2-890D-43A6-83CE-CE2782615C4D}"/>
              </a:ext>
            </a:extLst>
          </p:cNvPr>
          <p:cNvSpPr>
            <a:spLocks noGrp="1"/>
          </p:cNvSpPr>
          <p:nvPr>
            <p:ph type="title"/>
          </p:nvPr>
        </p:nvSpPr>
        <p:spPr/>
        <p:txBody>
          <a:bodyPr/>
          <a:lstStyle/>
          <a:p>
            <a:r>
              <a:rPr lang="sv-SE" dirty="0"/>
              <a:t>Omprövning av membrantyp (CNV) i återbesök, ej obligatoriskt</a:t>
            </a:r>
          </a:p>
        </p:txBody>
      </p:sp>
      <p:pic>
        <p:nvPicPr>
          <p:cNvPr id="4" name="Bildobjekt 3" descr="cid:image001.png@01D05756.955F9E60">
            <a:extLst>
              <a:ext uri="{FF2B5EF4-FFF2-40B4-BE49-F238E27FC236}">
                <a16:creationId xmlns:a16="http://schemas.microsoft.com/office/drawing/2014/main" id="{3ADD326A-1E1C-4506-A2CA-725FA7E62CAF}"/>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6" name="Bildobjekt 5">
            <a:extLst>
              <a:ext uri="{FF2B5EF4-FFF2-40B4-BE49-F238E27FC236}">
                <a16:creationId xmlns:a16="http://schemas.microsoft.com/office/drawing/2014/main" id="{BFB1D90A-2ABE-4E8E-B4CB-E63A60A14A16}"/>
              </a:ext>
            </a:extLst>
          </p:cNvPr>
          <p:cNvPicPr>
            <a:picLocks noChangeAspect="1"/>
          </p:cNvPicPr>
          <p:nvPr/>
        </p:nvPicPr>
        <p:blipFill rotWithShape="1">
          <a:blip r:embed="rId4"/>
          <a:srcRect l="16340" t="24652" r="17417"/>
          <a:stretch/>
        </p:blipFill>
        <p:spPr>
          <a:xfrm>
            <a:off x="838200" y="1621114"/>
            <a:ext cx="7928391" cy="5167312"/>
          </a:xfrm>
          <a:prstGeom prst="rect">
            <a:avLst/>
          </a:prstGeom>
        </p:spPr>
      </p:pic>
    </p:spTree>
    <p:extLst>
      <p:ext uri="{BB962C8B-B14F-4D97-AF65-F5344CB8AC3E}">
        <p14:creationId xmlns:p14="http://schemas.microsoft.com/office/powerpoint/2010/main" val="272940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0C2DE6-FAB9-4B86-BEFD-544CFEFEA13A}"/>
              </a:ext>
            </a:extLst>
          </p:cNvPr>
          <p:cNvSpPr>
            <a:spLocks noGrp="1"/>
          </p:cNvSpPr>
          <p:nvPr>
            <p:ph type="title"/>
          </p:nvPr>
        </p:nvSpPr>
        <p:spPr>
          <a:xfrm>
            <a:off x="1087841" y="1249001"/>
            <a:ext cx="10144417" cy="728480"/>
          </a:xfrm>
        </p:spPr>
        <p:txBody>
          <a:bodyPr>
            <a:normAutofit fontScale="90000"/>
          </a:bodyPr>
          <a:lstStyle/>
          <a:p>
            <a:pPr algn="ctr"/>
            <a:r>
              <a:rPr lang="sv-SE" dirty="0"/>
              <a:t>Omprövning av diagnos (trombos, diabetes)</a:t>
            </a:r>
            <a:br>
              <a:rPr lang="sv-SE" dirty="0"/>
            </a:br>
            <a:r>
              <a:rPr lang="sv-SE" dirty="0"/>
              <a:t>ej obligatoriskt</a:t>
            </a:r>
          </a:p>
        </p:txBody>
      </p:sp>
      <p:cxnSp>
        <p:nvCxnSpPr>
          <p:cNvPr id="4" name="Rak pilkoppling 3">
            <a:extLst>
              <a:ext uri="{FF2B5EF4-FFF2-40B4-BE49-F238E27FC236}">
                <a16:creationId xmlns:a16="http://schemas.microsoft.com/office/drawing/2014/main" id="{326F9282-E342-47B3-B4FA-C4DCDB08C03F}"/>
              </a:ext>
            </a:extLst>
          </p:cNvPr>
          <p:cNvCxnSpPr>
            <a:cxnSpLocks/>
          </p:cNvCxnSpPr>
          <p:nvPr/>
        </p:nvCxnSpPr>
        <p:spPr>
          <a:xfrm flipH="1">
            <a:off x="9608102" y="4077981"/>
            <a:ext cx="50090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Bildobjekt 4" descr="cid:image001.png@01D05756.955F9E60">
            <a:extLst>
              <a:ext uri="{FF2B5EF4-FFF2-40B4-BE49-F238E27FC236}">
                <a16:creationId xmlns:a16="http://schemas.microsoft.com/office/drawing/2014/main" id="{FA20F4B0-036F-4EAF-B699-8C12A800C0BF}"/>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7" name="Bildobjekt 6">
            <a:extLst>
              <a:ext uri="{FF2B5EF4-FFF2-40B4-BE49-F238E27FC236}">
                <a16:creationId xmlns:a16="http://schemas.microsoft.com/office/drawing/2014/main" id="{E6B8DF17-5F37-FFFF-62C0-540F7CC4CAA3}"/>
              </a:ext>
            </a:extLst>
          </p:cNvPr>
          <p:cNvPicPr>
            <a:picLocks noChangeAspect="1"/>
          </p:cNvPicPr>
          <p:nvPr/>
        </p:nvPicPr>
        <p:blipFill rotWithShape="1">
          <a:blip r:embed="rId4"/>
          <a:srcRect l="17252" t="24783" r="17417" b="24058"/>
          <a:stretch/>
        </p:blipFill>
        <p:spPr>
          <a:xfrm>
            <a:off x="1689653" y="2295938"/>
            <a:ext cx="7819059" cy="3508514"/>
          </a:xfrm>
          <a:prstGeom prst="rect">
            <a:avLst/>
          </a:prstGeom>
        </p:spPr>
      </p:pic>
    </p:spTree>
    <p:extLst>
      <p:ext uri="{BB962C8B-B14F-4D97-AF65-F5344CB8AC3E}">
        <p14:creationId xmlns:p14="http://schemas.microsoft.com/office/powerpoint/2010/main" val="3253940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A7F6070F-DC5D-3E70-4B39-1D8373946436}"/>
              </a:ext>
            </a:extLst>
          </p:cNvPr>
          <p:cNvPicPr>
            <a:picLocks noChangeAspect="1"/>
          </p:cNvPicPr>
          <p:nvPr/>
        </p:nvPicPr>
        <p:blipFill rotWithShape="1">
          <a:blip r:embed="rId2"/>
          <a:srcRect l="1763" r="1653"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433277D2-AF69-FE6C-EE45-0BFAC6462BCE}"/>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Vad skiljer sig åt i de olika modulerna?</a:t>
            </a:r>
          </a:p>
        </p:txBody>
      </p:sp>
      <p:sp>
        <p:nvSpPr>
          <p:cNvPr id="3" name="textruta 2">
            <a:extLst>
              <a:ext uri="{FF2B5EF4-FFF2-40B4-BE49-F238E27FC236}">
                <a16:creationId xmlns:a16="http://schemas.microsoft.com/office/drawing/2014/main" id="{1B94175D-30BD-167A-0A0B-9CA119DF76E1}"/>
              </a:ext>
            </a:extLst>
          </p:cNvPr>
          <p:cNvSpPr txBox="1"/>
          <p:nvPr/>
        </p:nvSpPr>
        <p:spPr>
          <a:xfrm>
            <a:off x="83820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Diagnoserna</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Behandlingsalternativen</a:t>
            </a:r>
            <a:br>
              <a:rPr lang="en-US" sz="2000"/>
            </a:br>
            <a:endParaRPr lang="en-US" sz="2000"/>
          </a:p>
        </p:txBody>
      </p:sp>
    </p:spTree>
    <p:extLst>
      <p:ext uri="{BB962C8B-B14F-4D97-AF65-F5344CB8AC3E}">
        <p14:creationId xmlns:p14="http://schemas.microsoft.com/office/powerpoint/2010/main" val="3241308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ED25FEE-4443-1ECE-EE21-284C515BC068}"/>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sz="4100"/>
              <a:t>Tilläggsvariabler för trombos och diabetes</a:t>
            </a:r>
            <a:br>
              <a:rPr lang="en-US" sz="4100"/>
            </a:br>
            <a:endParaRPr lang="en-US" sz="4100"/>
          </a:p>
        </p:txBody>
      </p:sp>
      <p:pic>
        <p:nvPicPr>
          <p:cNvPr id="7" name="Picture 6">
            <a:extLst>
              <a:ext uri="{FF2B5EF4-FFF2-40B4-BE49-F238E27FC236}">
                <a16:creationId xmlns:a16="http://schemas.microsoft.com/office/drawing/2014/main" id="{4B3BC058-7890-4BE9-577F-6A82EC373CEB}"/>
              </a:ext>
            </a:extLst>
          </p:cNvPr>
          <p:cNvPicPr>
            <a:picLocks noChangeAspect="1"/>
          </p:cNvPicPr>
          <p:nvPr/>
        </p:nvPicPr>
        <p:blipFill rotWithShape="1">
          <a:blip r:embed="rId2"/>
          <a:srcRect l="8849" r="196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ruta 4">
            <a:extLst>
              <a:ext uri="{FF2B5EF4-FFF2-40B4-BE49-F238E27FC236}">
                <a16:creationId xmlns:a16="http://schemas.microsoft.com/office/drawing/2014/main" id="{F2AB24F4-C371-A853-80AF-1E8702FA011A}"/>
              </a:ext>
            </a:extLst>
          </p:cNvPr>
          <p:cNvSpPr txBox="1"/>
          <p:nvPr/>
        </p:nvSpPr>
        <p:spPr>
          <a:xfrm>
            <a:off x="6513787" y="1666875"/>
            <a:ext cx="4982887" cy="4510088"/>
          </a:xfrm>
          <a:prstGeom prst="rect">
            <a:avLst/>
          </a:prstGeom>
        </p:spPr>
        <p:txBody>
          <a:bodyPr vert="horz" lIns="91440" tIns="45720" rIns="91440" bIns="45720" rtlCol="0">
            <a:normAutofit fontScale="85000" lnSpcReduction="20000"/>
          </a:bodyPr>
          <a:lstStyle/>
          <a:p>
            <a:pPr>
              <a:lnSpc>
                <a:spcPct val="90000"/>
              </a:lnSpc>
              <a:spcAft>
                <a:spcPts val="600"/>
              </a:spcAft>
            </a:pPr>
            <a:r>
              <a:rPr lang="sv-SE" sz="2000" dirty="0"/>
              <a:t>Diabetestyp – DM typ 1, DM typ 2, LADA, MODY</a:t>
            </a:r>
            <a:br>
              <a:rPr lang="sv-SE" sz="2000" dirty="0"/>
            </a:br>
            <a:br>
              <a:rPr lang="sv-SE" sz="2000" dirty="0"/>
            </a:br>
            <a:r>
              <a:rPr lang="sv-SE" sz="2000" dirty="0"/>
              <a:t>			</a:t>
            </a:r>
            <a:r>
              <a:rPr lang="sv-SE" sz="2000" dirty="0">
                <a:solidFill>
                  <a:srgbClr val="FF0000"/>
                </a:solidFill>
              </a:rPr>
              <a:t>diabetes</a:t>
            </a:r>
          </a:p>
          <a:p>
            <a:pPr indent="-228600">
              <a:lnSpc>
                <a:spcPct val="90000"/>
              </a:lnSpc>
              <a:spcAft>
                <a:spcPts val="600"/>
              </a:spcAft>
              <a:buFont typeface="Arial" panose="020B0604020202020204" pitchFamily="34" charset="0"/>
              <a:buChar char="•"/>
            </a:pPr>
            <a:endParaRPr lang="sv-SE" sz="2000" dirty="0"/>
          </a:p>
          <a:p>
            <a:pPr>
              <a:lnSpc>
                <a:spcPct val="90000"/>
              </a:lnSpc>
              <a:spcAft>
                <a:spcPts val="600"/>
              </a:spcAft>
            </a:pPr>
            <a:r>
              <a:rPr lang="sv-SE" sz="2000" dirty="0"/>
              <a:t>OCT central makulatjocklek – anges i </a:t>
            </a:r>
            <a:r>
              <a:rPr lang="sv-SE" sz="2000" b="0" i="0" dirty="0">
                <a:solidFill>
                  <a:srgbClr val="000000"/>
                </a:solidFill>
                <a:effectLst/>
                <a:latin typeface="arial" panose="020B0604020202020204" pitchFamily="34" charset="0"/>
              </a:rPr>
              <a:t>µm (</a:t>
            </a:r>
            <a:r>
              <a:rPr lang="sv-SE" sz="2000" dirty="0"/>
              <a:t>mikrometer)			</a:t>
            </a:r>
          </a:p>
          <a:p>
            <a:pPr>
              <a:lnSpc>
                <a:spcPct val="90000"/>
              </a:lnSpc>
              <a:spcAft>
                <a:spcPts val="600"/>
              </a:spcAft>
            </a:pPr>
            <a:r>
              <a:rPr lang="sv-SE" sz="2000" dirty="0">
                <a:solidFill>
                  <a:srgbClr val="FF0000"/>
                </a:solidFill>
              </a:rPr>
              <a:t>			diabetes, trombos</a:t>
            </a:r>
            <a:br>
              <a:rPr lang="sv-SE" sz="2000" dirty="0"/>
            </a:br>
            <a:br>
              <a:rPr lang="sv-SE" sz="2000" dirty="0"/>
            </a:br>
            <a:r>
              <a:rPr lang="sv-SE" sz="2000" dirty="0"/>
              <a:t>Mätmetod – anger typ av OCT</a:t>
            </a:r>
            <a:br>
              <a:rPr lang="sv-SE" sz="2000" dirty="0"/>
            </a:br>
            <a:r>
              <a:rPr lang="sv-SE" sz="2000" dirty="0"/>
              <a:t>		 						</a:t>
            </a:r>
            <a:r>
              <a:rPr lang="sv-SE" sz="2000" dirty="0">
                <a:solidFill>
                  <a:srgbClr val="FF0000"/>
                </a:solidFill>
              </a:rPr>
              <a:t>diabetes, trombos</a:t>
            </a:r>
            <a:br>
              <a:rPr lang="sv-SE" sz="2000" dirty="0"/>
            </a:br>
            <a:endParaRPr lang="sv-SE" sz="2000" dirty="0"/>
          </a:p>
          <a:p>
            <a:pPr>
              <a:lnSpc>
                <a:spcPct val="90000"/>
              </a:lnSpc>
              <a:spcAft>
                <a:spcPts val="600"/>
              </a:spcAft>
            </a:pPr>
            <a:r>
              <a:rPr lang="sv-SE" sz="2000" dirty="0"/>
              <a:t>Komplikationer till grundsjukdom – ange kärlnybildning retina/papill</a:t>
            </a:r>
            <a:br>
              <a:rPr lang="sv-SE" sz="2000" dirty="0"/>
            </a:br>
            <a:r>
              <a:rPr lang="sv-SE" sz="2000" dirty="0"/>
              <a:t>irisrubeos</a:t>
            </a:r>
            <a:br>
              <a:rPr lang="sv-SE" sz="2000" dirty="0"/>
            </a:br>
            <a:r>
              <a:rPr lang="sv-SE" sz="2000" dirty="0"/>
              <a:t>sekundärt glaukom </a:t>
            </a:r>
            <a:br>
              <a:rPr lang="sv-SE" sz="2000" i="1" dirty="0"/>
            </a:br>
            <a:r>
              <a:rPr lang="sv-SE" sz="2000" i="1" dirty="0"/>
              <a:t>Ett eller flera alternativ kan anges.	</a:t>
            </a:r>
            <a:r>
              <a:rPr lang="sv-SE" sz="2000" dirty="0"/>
              <a:t> </a:t>
            </a:r>
            <a:br>
              <a:rPr lang="sv-SE" sz="2000" dirty="0"/>
            </a:br>
            <a:r>
              <a:rPr lang="sv-SE" sz="2000" dirty="0"/>
              <a:t>			</a:t>
            </a:r>
            <a:r>
              <a:rPr lang="sv-SE" sz="2000" dirty="0">
                <a:solidFill>
                  <a:srgbClr val="FF0000"/>
                </a:solidFill>
              </a:rPr>
              <a:t>diabetes, trombos</a:t>
            </a:r>
            <a:br>
              <a:rPr lang="en-US" sz="1400" dirty="0"/>
            </a:br>
            <a:br>
              <a:rPr lang="en-US" sz="1400" dirty="0"/>
            </a:br>
            <a:br>
              <a:rPr lang="en-US" sz="1400" dirty="0"/>
            </a:br>
            <a:br>
              <a:rPr lang="en-US" sz="1400" dirty="0"/>
            </a:br>
            <a:endParaRPr lang="en-US" sz="1400" dirty="0"/>
          </a:p>
        </p:txBody>
      </p:sp>
    </p:spTree>
    <p:extLst>
      <p:ext uri="{BB962C8B-B14F-4D97-AF65-F5344CB8AC3E}">
        <p14:creationId xmlns:p14="http://schemas.microsoft.com/office/powerpoint/2010/main" val="182195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990A4FA-1411-4EB1-99CA-3909FBC3BE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99" t="22912" r="4325"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594805" y="640263"/>
            <a:ext cx="3759240" cy="1344975"/>
          </a:xfrm>
        </p:spPr>
        <p:txBody>
          <a:bodyPr vert="horz" lIns="91440" tIns="45720" rIns="91440" bIns="45720" rtlCol="0" anchor="ctr">
            <a:normAutofit/>
          </a:bodyPr>
          <a:lstStyle/>
          <a:p>
            <a:r>
              <a:rPr lang="en-US" sz="3200" b="0" i="0" dirty="0"/>
              <a:t>Program </a:t>
            </a:r>
            <a:r>
              <a:rPr lang="en-US" sz="3200" dirty="0"/>
              <a:t>10:</a:t>
            </a:r>
            <a:r>
              <a:rPr lang="en-US" sz="3200" b="0" i="0" dirty="0"/>
              <a:t>00–12:00</a:t>
            </a:r>
          </a:p>
        </p:txBody>
      </p:sp>
      <p:sp>
        <p:nvSpPr>
          <p:cNvPr id="3" name="textruta 2"/>
          <p:cNvSpPr txBox="1"/>
          <p:nvPr/>
        </p:nvSpPr>
        <p:spPr>
          <a:xfrm>
            <a:off x="594110" y="2121763"/>
            <a:ext cx="3764826" cy="3773010"/>
          </a:xfrm>
          <a:prstGeom prst="rect">
            <a:avLst/>
          </a:prstGeom>
        </p:spPr>
        <p:txBody>
          <a:bodyPr vert="horz" lIns="91440" tIns="45720" rIns="91440" bIns="45720" rtlCol="0">
            <a:normAutofit fontScale="92500" lnSpcReduction="20000"/>
          </a:bodyPr>
          <a:lstStyle/>
          <a:p>
            <a:pPr marR="0" lvl="0" fontAlgn="auto">
              <a:lnSpc>
                <a:spcPct val="90000"/>
              </a:lnSpc>
              <a:spcBef>
                <a:spcPts val="0"/>
              </a:spcBef>
              <a:spcAft>
                <a:spcPts val="600"/>
              </a:spcAft>
              <a:buClrTx/>
              <a:buSzTx/>
              <a:tabLst/>
              <a:defRPr/>
            </a:pPr>
            <a:r>
              <a:rPr lang="sv-SE" sz="1600" dirty="0"/>
              <a:t>10</a:t>
            </a:r>
            <a:r>
              <a:rPr kumimoji="0" lang="sv-SE" sz="1600" i="0" u="none" strike="noStrike" cap="none" spc="0" normalizeH="0" baseline="0" dirty="0">
                <a:ln>
                  <a:noFill/>
                </a:ln>
                <a:effectLst/>
                <a:uLnTx/>
                <a:uFillTx/>
              </a:rPr>
              <a:t>:00 	Inledning och mötesregler</a:t>
            </a:r>
            <a:br>
              <a:rPr kumimoji="0" lang="sv-SE" sz="1600" i="0" u="none" strike="noStrike" cap="none" spc="0" normalizeH="0" baseline="0" dirty="0">
                <a:ln>
                  <a:noFill/>
                </a:ln>
                <a:effectLst/>
                <a:uLnTx/>
                <a:uFillTx/>
              </a:rPr>
            </a:br>
            <a:endParaRPr kumimoji="0" lang="sv-SE" sz="1600" i="0" u="none" strike="noStrike" cap="none" spc="0" normalizeH="0" baseline="0" dirty="0">
              <a:ln>
                <a:noFill/>
              </a:ln>
              <a:effectLst/>
              <a:uLnTx/>
              <a:uFillTx/>
            </a:endParaRPr>
          </a:p>
          <a:p>
            <a:pPr marR="0" lvl="0" fontAlgn="auto">
              <a:lnSpc>
                <a:spcPct val="90000"/>
              </a:lnSpc>
              <a:spcBef>
                <a:spcPts val="0"/>
              </a:spcBef>
              <a:spcAft>
                <a:spcPts val="600"/>
              </a:spcAft>
              <a:buClrTx/>
              <a:buSzTx/>
              <a:tabLst/>
              <a:defRPr/>
            </a:pPr>
            <a:r>
              <a:rPr lang="sv-SE" sz="1600" dirty="0"/>
              <a:t>10:</a:t>
            </a:r>
            <a:r>
              <a:rPr kumimoji="0" lang="sv-SE" sz="1600" i="0" u="none" strike="noStrike" cap="none" spc="0" normalizeH="0" baseline="0" dirty="0">
                <a:ln>
                  <a:noFill/>
                </a:ln>
                <a:effectLst/>
                <a:uLnTx/>
                <a:uFillTx/>
              </a:rPr>
              <a:t>05 	Registrering</a:t>
            </a:r>
            <a:br>
              <a:rPr kumimoji="0" lang="sv-SE" sz="1600" i="0" u="none" strike="noStrike" cap="none" spc="0" normalizeH="0" baseline="0" dirty="0">
                <a:ln>
                  <a:noFill/>
                </a:ln>
                <a:effectLst/>
                <a:uLnTx/>
                <a:uFillTx/>
              </a:rPr>
            </a:br>
            <a:br>
              <a:rPr kumimoji="0" lang="sv-SE" sz="1600" i="0" u="none" strike="noStrike" cap="none" spc="0" normalizeH="0" baseline="0" dirty="0">
                <a:ln>
                  <a:noFill/>
                </a:ln>
                <a:effectLst/>
                <a:uLnTx/>
                <a:uFillTx/>
              </a:rPr>
            </a:br>
            <a:r>
              <a:rPr lang="sv-SE" sz="1600" dirty="0"/>
              <a:t>10:</a:t>
            </a:r>
            <a:r>
              <a:rPr kumimoji="0" lang="sv-SE" sz="1600" i="0" u="none" strike="noStrike" cap="none" spc="0" normalizeH="0" baseline="0" dirty="0">
                <a:ln>
                  <a:noFill/>
                </a:ln>
                <a:effectLst/>
                <a:uLnTx/>
                <a:uFillTx/>
              </a:rPr>
              <a:t>30 	Frågor</a:t>
            </a:r>
            <a:br>
              <a:rPr kumimoji="0" lang="sv-SE" sz="1600" i="0" u="none" strike="noStrike" cap="none" spc="0" normalizeH="0" baseline="0" dirty="0">
                <a:ln>
                  <a:noFill/>
                </a:ln>
                <a:effectLst/>
                <a:uLnTx/>
                <a:uFillTx/>
              </a:rPr>
            </a:br>
            <a:r>
              <a:rPr kumimoji="0" lang="sv-SE" sz="1600" i="0" u="none" strike="noStrike" cap="none" spc="0" normalizeH="0" baseline="0" dirty="0">
                <a:ln>
                  <a:noFill/>
                </a:ln>
                <a:effectLst/>
                <a:uLnTx/>
                <a:uFillTx/>
              </a:rPr>
              <a:t> </a:t>
            </a:r>
          </a:p>
          <a:p>
            <a:pPr marR="0" lvl="0" fontAlgn="auto">
              <a:lnSpc>
                <a:spcPct val="90000"/>
              </a:lnSpc>
              <a:spcBef>
                <a:spcPts val="0"/>
              </a:spcBef>
              <a:spcAft>
                <a:spcPts val="600"/>
              </a:spcAft>
              <a:buClrTx/>
              <a:buSzTx/>
              <a:tabLst/>
              <a:defRPr/>
            </a:pPr>
            <a:r>
              <a:rPr lang="sv-SE" sz="1600" dirty="0"/>
              <a:t>10:</a:t>
            </a:r>
            <a:r>
              <a:rPr kumimoji="0" lang="sv-SE" sz="1600" i="0" u="none" strike="noStrike" cap="none" spc="0" normalizeH="0" baseline="0" dirty="0">
                <a:ln>
                  <a:noFill/>
                </a:ln>
                <a:effectLst/>
                <a:uLnTx/>
                <a:uFillTx/>
              </a:rPr>
              <a:t>50 	Bensträckare 10 minuter</a:t>
            </a:r>
            <a:br>
              <a:rPr kumimoji="0" lang="sv-SE" sz="1600" i="0" u="none" strike="noStrike" cap="none" spc="0" normalizeH="0" baseline="0" dirty="0">
                <a:ln>
                  <a:noFill/>
                </a:ln>
                <a:effectLst/>
                <a:uLnTx/>
                <a:uFillTx/>
              </a:rPr>
            </a:br>
            <a:endParaRPr kumimoji="0" lang="sv-SE" sz="1600" i="0" u="none" strike="noStrike" cap="none" spc="0" normalizeH="0" baseline="0" dirty="0">
              <a:ln>
                <a:noFill/>
              </a:ln>
              <a:effectLst/>
              <a:uLnTx/>
              <a:uFillTx/>
            </a:endParaRPr>
          </a:p>
          <a:p>
            <a:pPr marR="0" lvl="0" fontAlgn="auto">
              <a:lnSpc>
                <a:spcPct val="90000"/>
              </a:lnSpc>
              <a:spcBef>
                <a:spcPts val="0"/>
              </a:spcBef>
              <a:spcAft>
                <a:spcPts val="600"/>
              </a:spcAft>
              <a:buClrTx/>
              <a:buSzTx/>
              <a:tabLst/>
              <a:defRPr/>
            </a:pPr>
            <a:r>
              <a:rPr kumimoji="0" lang="sv-SE" sz="1600" i="0" u="none" strike="noStrike" cap="none" spc="0" normalizeH="0" baseline="0" dirty="0">
                <a:ln>
                  <a:noFill/>
                </a:ln>
                <a:effectLst/>
                <a:uLnTx/>
                <a:uFillTx/>
              </a:rPr>
              <a:t>11:00 	Frågor</a:t>
            </a:r>
            <a:br>
              <a:rPr kumimoji="0" lang="sv-SE" sz="1600" i="0" u="none" strike="noStrike" cap="none" spc="0" normalizeH="0" baseline="0" dirty="0">
                <a:ln>
                  <a:noFill/>
                </a:ln>
                <a:effectLst/>
                <a:uLnTx/>
                <a:uFillTx/>
              </a:rPr>
            </a:br>
            <a:br>
              <a:rPr kumimoji="0" lang="sv-SE" sz="1600" i="0" u="none" strike="noStrike" cap="none" spc="0" normalizeH="0" baseline="0" dirty="0">
                <a:ln>
                  <a:noFill/>
                </a:ln>
                <a:effectLst/>
                <a:uLnTx/>
                <a:uFillTx/>
              </a:rPr>
            </a:br>
            <a:r>
              <a:rPr kumimoji="0" lang="sv-SE" sz="1600" i="0" u="none" strike="noStrike" cap="none" spc="0" normalizeH="0" baseline="0" dirty="0">
                <a:ln>
                  <a:noFill/>
                </a:ln>
                <a:effectLst/>
                <a:uLnTx/>
                <a:uFillTx/>
              </a:rPr>
              <a:t>11:15 	Dashboard </a:t>
            </a:r>
            <a:br>
              <a:rPr kumimoji="0" lang="sv-SE" sz="1600" i="0" u="none" strike="noStrike" cap="none" spc="0" normalizeH="0" baseline="0" dirty="0">
                <a:ln>
                  <a:noFill/>
                </a:ln>
                <a:effectLst/>
                <a:uLnTx/>
                <a:uFillTx/>
              </a:rPr>
            </a:br>
            <a:r>
              <a:rPr kumimoji="0" lang="sv-SE" sz="1600" i="0" u="none" strike="noStrike" cap="none" spc="0" normalizeH="0" baseline="0" dirty="0">
                <a:ln>
                  <a:noFill/>
                </a:ln>
                <a:effectLst/>
                <a:uLnTx/>
                <a:uFillTx/>
              </a:rPr>
              <a:t> </a:t>
            </a:r>
          </a:p>
          <a:p>
            <a:pPr marR="0" lvl="0" fontAlgn="auto">
              <a:lnSpc>
                <a:spcPct val="90000"/>
              </a:lnSpc>
              <a:spcBef>
                <a:spcPts val="0"/>
              </a:spcBef>
              <a:spcAft>
                <a:spcPts val="600"/>
              </a:spcAft>
              <a:buClrTx/>
              <a:buSzTx/>
              <a:tabLst/>
              <a:defRPr/>
            </a:pPr>
            <a:r>
              <a:rPr kumimoji="0" lang="sv-SE" sz="1600" i="0" u="none" strike="noStrike" cap="none" spc="0" normalizeH="0" baseline="0" dirty="0">
                <a:ln>
                  <a:noFill/>
                </a:ln>
                <a:effectLst/>
                <a:uLnTx/>
                <a:uFillTx/>
              </a:rPr>
              <a:t>11:25 	Rapporter och export av data</a:t>
            </a:r>
            <a:br>
              <a:rPr kumimoji="0" lang="sv-SE" sz="1600" i="0" u="none" strike="noStrike" cap="none" spc="0" normalizeH="0" baseline="0" dirty="0">
                <a:ln>
                  <a:noFill/>
                </a:ln>
                <a:effectLst/>
                <a:uLnTx/>
                <a:uFillTx/>
              </a:rPr>
            </a:br>
            <a:endParaRPr kumimoji="0" lang="sv-SE" sz="1600" i="0" u="none" strike="noStrike" cap="none" spc="0" normalizeH="0" baseline="0" dirty="0">
              <a:ln>
                <a:noFill/>
              </a:ln>
              <a:effectLst/>
              <a:uLnTx/>
              <a:uFillTx/>
            </a:endParaRPr>
          </a:p>
          <a:p>
            <a:pPr marR="0" lvl="0" fontAlgn="auto">
              <a:lnSpc>
                <a:spcPct val="90000"/>
              </a:lnSpc>
              <a:spcBef>
                <a:spcPts val="0"/>
              </a:spcBef>
              <a:spcAft>
                <a:spcPts val="600"/>
              </a:spcAft>
              <a:buClrTx/>
              <a:buSzTx/>
              <a:tabLst/>
              <a:defRPr/>
            </a:pPr>
            <a:r>
              <a:rPr kumimoji="0" lang="sv-SE" sz="1600" i="0" u="none" strike="noStrike" cap="none" spc="0" normalizeH="0" baseline="0" dirty="0">
                <a:ln>
                  <a:noFill/>
                </a:ln>
                <a:effectLst/>
                <a:uLnTx/>
                <a:uFillTx/>
              </a:rPr>
              <a:t>11:30	Visualisering</a:t>
            </a:r>
            <a:br>
              <a:rPr kumimoji="0" lang="sv-SE" sz="1600" i="0" u="none" strike="noStrike" cap="none" spc="0" normalizeH="0" baseline="0" dirty="0">
                <a:ln>
                  <a:noFill/>
                </a:ln>
                <a:effectLst/>
                <a:uLnTx/>
                <a:uFillTx/>
              </a:rPr>
            </a:br>
            <a:br>
              <a:rPr kumimoji="0" lang="sv-SE" sz="1600" i="0" u="none" strike="noStrike" cap="none" spc="0" normalizeH="0" baseline="0" dirty="0">
                <a:ln>
                  <a:noFill/>
                </a:ln>
                <a:effectLst/>
                <a:uLnTx/>
                <a:uFillTx/>
              </a:rPr>
            </a:br>
            <a:r>
              <a:rPr kumimoji="0" lang="sv-SE" sz="1600" i="0" u="none" strike="noStrike" cap="none" spc="0" normalizeH="0" baseline="0" dirty="0">
                <a:ln>
                  <a:noFill/>
                </a:ln>
                <a:effectLst/>
                <a:uLnTx/>
                <a:uFillTx/>
              </a:rPr>
              <a:t>11:45 	Övriga frågor</a:t>
            </a:r>
            <a:br>
              <a:rPr kumimoji="0" lang="sv-SE" sz="1600" i="0" u="none" strike="noStrike" cap="none" spc="0" normalizeH="0" baseline="0" dirty="0">
                <a:ln>
                  <a:noFill/>
                </a:ln>
                <a:effectLst/>
                <a:uLnTx/>
                <a:uFillTx/>
              </a:rPr>
            </a:br>
            <a:r>
              <a:rPr kumimoji="0" lang="sv-SE" sz="1600" i="0" u="none" strike="noStrike" cap="none" spc="0" normalizeH="0" baseline="0" dirty="0">
                <a:ln>
                  <a:noFill/>
                </a:ln>
                <a:effectLst/>
                <a:uLnTx/>
                <a:uFillTx/>
              </a:rPr>
              <a:t> </a:t>
            </a:r>
          </a:p>
          <a:p>
            <a:pPr marR="0" lvl="0" fontAlgn="auto">
              <a:lnSpc>
                <a:spcPct val="90000"/>
              </a:lnSpc>
              <a:spcBef>
                <a:spcPts val="0"/>
              </a:spcBef>
              <a:spcAft>
                <a:spcPts val="600"/>
              </a:spcAft>
              <a:buClrTx/>
              <a:buSzTx/>
              <a:tabLst/>
              <a:defRPr/>
            </a:pPr>
            <a:r>
              <a:rPr kumimoji="0" lang="sv-SE" sz="1600" i="0" u="none" strike="noStrike" cap="none" spc="0" normalizeH="0" baseline="0" dirty="0">
                <a:ln>
                  <a:noFill/>
                </a:ln>
                <a:effectLst/>
                <a:uLnTx/>
                <a:uFillTx/>
              </a:rPr>
              <a:t>12:00 	Mötet avslutas</a:t>
            </a:r>
          </a:p>
        </p:txBody>
      </p:sp>
      <p:pic>
        <p:nvPicPr>
          <p:cNvPr id="5" name="Bildobjekt 4" descr="cid:image001.png@01D05756.955F9E6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1830329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5E7EA4-7265-4E37-A81A-2E5DC9D7C95E}"/>
              </a:ext>
            </a:extLst>
          </p:cNvPr>
          <p:cNvSpPr>
            <a:spLocks noGrp="1"/>
          </p:cNvSpPr>
          <p:nvPr>
            <p:ph type="title"/>
          </p:nvPr>
        </p:nvSpPr>
        <p:spPr/>
        <p:txBody>
          <a:bodyPr/>
          <a:lstStyle/>
          <a:p>
            <a:r>
              <a:rPr lang="sv-SE" dirty="0"/>
              <a:t>Ny-knappen</a:t>
            </a:r>
          </a:p>
        </p:txBody>
      </p:sp>
      <p:pic>
        <p:nvPicPr>
          <p:cNvPr id="3" name="Bildobjekt 2" descr="cid:image001.png@01D05756.955F9E60">
            <a:extLst>
              <a:ext uri="{FF2B5EF4-FFF2-40B4-BE49-F238E27FC236}">
                <a16:creationId xmlns:a16="http://schemas.microsoft.com/office/drawing/2014/main" id="{AD4927A4-A3E6-453C-B97E-CB29F797E1D6}"/>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
        <p:nvSpPr>
          <p:cNvPr id="4" name="textruta 3">
            <a:extLst>
              <a:ext uri="{FF2B5EF4-FFF2-40B4-BE49-F238E27FC236}">
                <a16:creationId xmlns:a16="http://schemas.microsoft.com/office/drawing/2014/main" id="{4396B0B5-9DCA-406C-A47D-9FC2F12735BB}"/>
              </a:ext>
            </a:extLst>
          </p:cNvPr>
          <p:cNvSpPr txBox="1"/>
          <p:nvPr/>
        </p:nvSpPr>
        <p:spPr>
          <a:xfrm>
            <a:off x="838200" y="2187788"/>
            <a:ext cx="10704353"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Används i normala fall för att påbörja en ny registrering.</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Om du gör flera registreringar på samma gång, kan denna knapp användas som uppdatering av formulär och behandlingshistorik.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ktangel: rundade hörn 4">
            <a:extLst>
              <a:ext uri="{FF2B5EF4-FFF2-40B4-BE49-F238E27FC236}">
                <a16:creationId xmlns:a16="http://schemas.microsoft.com/office/drawing/2014/main" id="{24EA0926-54EB-4F8A-B237-74795F9ABB97}"/>
              </a:ext>
            </a:extLst>
          </p:cNvPr>
          <p:cNvSpPr/>
          <p:nvPr/>
        </p:nvSpPr>
        <p:spPr>
          <a:xfrm>
            <a:off x="4865614" y="4420998"/>
            <a:ext cx="1132514" cy="53689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Ny</a:t>
            </a:r>
          </a:p>
        </p:txBody>
      </p:sp>
    </p:spTree>
    <p:extLst>
      <p:ext uri="{BB962C8B-B14F-4D97-AF65-F5344CB8AC3E}">
        <p14:creationId xmlns:p14="http://schemas.microsoft.com/office/powerpoint/2010/main" val="1728227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EAB346-5464-4B32-B9A9-AE44515B5C3D}"/>
              </a:ext>
            </a:extLst>
          </p:cNvPr>
          <p:cNvSpPr>
            <a:spLocks noGrp="1"/>
          </p:cNvSpPr>
          <p:nvPr>
            <p:ph type="title"/>
          </p:nvPr>
        </p:nvSpPr>
        <p:spPr>
          <a:xfrm>
            <a:off x="1154954" y="947920"/>
            <a:ext cx="9926903" cy="728480"/>
          </a:xfrm>
        </p:spPr>
        <p:txBody>
          <a:bodyPr>
            <a:normAutofit fontScale="90000"/>
          </a:bodyPr>
          <a:lstStyle/>
          <a:p>
            <a:r>
              <a:rPr lang="sv-SE" dirty="0"/>
              <a:t>Gråmarkerad kryssruta, behandlingsalternativ Ozurdex vid CNV</a:t>
            </a:r>
          </a:p>
        </p:txBody>
      </p:sp>
      <p:pic>
        <p:nvPicPr>
          <p:cNvPr id="3" name="Bildobjekt 2" descr="cid:image001.png@01D05756.955F9E60">
            <a:extLst>
              <a:ext uri="{FF2B5EF4-FFF2-40B4-BE49-F238E27FC236}">
                <a16:creationId xmlns:a16="http://schemas.microsoft.com/office/drawing/2014/main" id="{2BFA099D-C06D-4273-8E9E-674DE60CF0FD}"/>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
        <p:nvSpPr>
          <p:cNvPr id="4" name="textruta 3">
            <a:extLst>
              <a:ext uri="{FF2B5EF4-FFF2-40B4-BE49-F238E27FC236}">
                <a16:creationId xmlns:a16="http://schemas.microsoft.com/office/drawing/2014/main" id="{6E2D8DCE-B082-42CD-8FBB-C47C75723F3C}"/>
              </a:ext>
            </a:extLst>
          </p:cNvPr>
          <p:cNvSpPr txBox="1"/>
          <p:nvPr/>
        </p:nvSpPr>
        <p:spPr>
          <a:xfrm>
            <a:off x="1154954" y="1971823"/>
            <a:ext cx="10981189"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Behandling Ozurdex finns som valbar kryssruta i formulär för trombos och diabetes.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I formuläret CNV finns ingen kryssruta för Ozurdex. </a:t>
            </a: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1800" b="0" i="0" u="sng" strike="noStrike" kern="1200" cap="none" spc="0" normalizeH="0" baseline="0" noProof="0" dirty="0">
                <a:ln>
                  <a:noFill/>
                </a:ln>
                <a:solidFill>
                  <a:srgbClr val="FF0000"/>
                </a:solidFill>
                <a:effectLst/>
                <a:uLnTx/>
                <a:uFillTx/>
                <a:latin typeface="Century Gothic" panose="020B0502020202020204"/>
                <a:ea typeface="+mn-ea"/>
                <a:cs typeface="+mn-cs"/>
              </a:rPr>
              <a:t>Varför är det så? Logik?</a:t>
            </a: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Enligt FASS-texten är inte Ozurdex indicerad behandling vid våt AMD men det förekommer att det ges.</a:t>
            </a: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Indikationer: Ozurdex är avsett att ges till vuxna patienter:</a:t>
            </a: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 med synnedsättning p g a diabetiskt makulaödem (DME)</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med makulaödem efter antigen grenvensocklusion (BRVO) eller centralvensocklusion (CRVO)</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0000"/>
                </a:solidFill>
                <a:effectLst/>
                <a:uLnTx/>
                <a:uFillTx/>
                <a:latin typeface="Century Gothic" panose="020B0502020202020204"/>
                <a:ea typeface="+mn-ea"/>
                <a:cs typeface="+mn-cs"/>
              </a:rPr>
              <a:t>Hur löser jag det om det givits en behandling som det inte finns kryssruta för? </a:t>
            </a:r>
            <a:br>
              <a:rPr kumimoji="0" lang="sv-SE" sz="1800" b="0" i="0" u="none" strike="noStrike" kern="1200" cap="none" spc="0" normalizeH="0" baseline="0" noProof="0" dirty="0">
                <a:ln>
                  <a:noFill/>
                </a:ln>
                <a:solidFill>
                  <a:srgbClr val="FF0000"/>
                </a:solidFill>
                <a:effectLst/>
                <a:uLnTx/>
                <a:uFillTx/>
                <a:latin typeface="Century Gothic" panose="020B0502020202020204"/>
                <a:ea typeface="+mn-ea"/>
                <a:cs typeface="+mn-cs"/>
              </a:rPr>
            </a:b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Använd då kryssrutan ”annan”, och ange vad som getts, ex. Ozurdex.</a:t>
            </a: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483656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CE1D8B-922A-4DC6-8CDF-51EDC062ED1E}"/>
              </a:ext>
            </a:extLst>
          </p:cNvPr>
          <p:cNvSpPr>
            <a:spLocks noGrp="1"/>
          </p:cNvSpPr>
          <p:nvPr>
            <p:ph type="title"/>
          </p:nvPr>
        </p:nvSpPr>
        <p:spPr/>
        <p:txBody>
          <a:bodyPr/>
          <a:lstStyle/>
          <a:p>
            <a:r>
              <a:rPr lang="sv-SE" dirty="0"/>
              <a:t>Bilateral registrering samma dag </a:t>
            </a:r>
          </a:p>
        </p:txBody>
      </p:sp>
      <p:graphicFrame>
        <p:nvGraphicFramePr>
          <p:cNvPr id="4" name="Tabell 3">
            <a:extLst>
              <a:ext uri="{FF2B5EF4-FFF2-40B4-BE49-F238E27FC236}">
                <a16:creationId xmlns:a16="http://schemas.microsoft.com/office/drawing/2014/main" id="{5B9378F0-FB21-488D-A037-5A8CB9B18762}"/>
              </a:ext>
            </a:extLst>
          </p:cNvPr>
          <p:cNvGraphicFramePr>
            <a:graphicFrameLocks noGrp="1"/>
          </p:cNvGraphicFramePr>
          <p:nvPr>
            <p:extLst>
              <p:ext uri="{D42A27DB-BD31-4B8C-83A1-F6EECF244321}">
                <p14:modId xmlns:p14="http://schemas.microsoft.com/office/powerpoint/2010/main" val="1549992859"/>
              </p:ext>
            </p:extLst>
          </p:nvPr>
        </p:nvGraphicFramePr>
        <p:xfrm>
          <a:off x="838200" y="2432734"/>
          <a:ext cx="9709070" cy="1992531"/>
        </p:xfrm>
        <a:graphic>
          <a:graphicData uri="http://schemas.openxmlformats.org/drawingml/2006/table">
            <a:tbl>
              <a:tblPr>
                <a:tableStyleId>{5C22544A-7EE6-4342-B048-85BDC9FD1C3A}</a:tableStyleId>
              </a:tblPr>
              <a:tblGrid>
                <a:gridCol w="9709070">
                  <a:extLst>
                    <a:ext uri="{9D8B030D-6E8A-4147-A177-3AD203B41FA5}">
                      <a16:colId xmlns:a16="http://schemas.microsoft.com/office/drawing/2014/main" val="4058477589"/>
                    </a:ext>
                  </a:extLst>
                </a:gridCol>
              </a:tblGrid>
              <a:tr h="1992531">
                <a:tc>
                  <a:txBody>
                    <a:bodyPr/>
                    <a:lstStyle/>
                    <a:p>
                      <a:pPr algn="l"/>
                      <a:r>
                        <a:rPr lang="sv-SE" sz="2000" dirty="0">
                          <a:effectLst/>
                        </a:rPr>
                        <a:t>Registrering av båda ögon: Registrera höger öga, öppna sedan vänster ögas flik direkt, registrera vänster öga och sedan signeras båda registreringarna samtidigt.</a:t>
                      </a:r>
                      <a:br>
                        <a:rPr lang="sv-SE" sz="2000" dirty="0">
                          <a:effectLst/>
                        </a:rPr>
                      </a:br>
                      <a:r>
                        <a:rPr lang="sv-SE" sz="2000" dirty="0">
                          <a:effectLst/>
                        </a:rPr>
                        <a:t> </a:t>
                      </a:r>
                      <a:br>
                        <a:rPr lang="sv-SE" sz="2000" dirty="0">
                          <a:effectLst/>
                        </a:rPr>
                      </a:br>
                      <a:r>
                        <a:rPr lang="sv-SE" sz="2000" dirty="0">
                          <a:effectLst/>
                        </a:rPr>
                        <a:t>OBS! Om du råkar signera höger öga efter registrering så får du trycka på knappen ”redigera” för att kunna registrera i formuläret för vänster öga.</a:t>
                      </a:r>
                      <a:endParaRPr lang="sv-SE"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535" marR="89535" marT="0" marB="0"/>
                </a:tc>
                <a:extLst>
                  <a:ext uri="{0D108BD9-81ED-4DB2-BD59-A6C34878D82A}">
                    <a16:rowId xmlns:a16="http://schemas.microsoft.com/office/drawing/2014/main" val="2796547177"/>
                  </a:ext>
                </a:extLst>
              </a:tr>
            </a:tbl>
          </a:graphicData>
        </a:graphic>
      </p:graphicFrame>
      <p:pic>
        <p:nvPicPr>
          <p:cNvPr id="5" name="Bildobjekt 4" descr="cid:image001.png@01D05756.955F9E60">
            <a:extLst>
              <a:ext uri="{FF2B5EF4-FFF2-40B4-BE49-F238E27FC236}">
                <a16:creationId xmlns:a16="http://schemas.microsoft.com/office/drawing/2014/main" id="{9B4DFE29-0E47-4F0C-9DE3-19FE826F4E9F}"/>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688851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F1C359-CF40-417F-AE51-E965AA6BAC68}"/>
              </a:ext>
            </a:extLst>
          </p:cNvPr>
          <p:cNvSpPr>
            <a:spLocks noGrp="1"/>
          </p:cNvSpPr>
          <p:nvPr>
            <p:ph type="title"/>
          </p:nvPr>
        </p:nvSpPr>
        <p:spPr/>
        <p:txBody>
          <a:bodyPr/>
          <a:lstStyle/>
          <a:p>
            <a:r>
              <a:rPr lang="sv-SE" dirty="0"/>
              <a:t>Om du har registrerat på fel öga</a:t>
            </a:r>
          </a:p>
        </p:txBody>
      </p:sp>
      <p:sp>
        <p:nvSpPr>
          <p:cNvPr id="4" name="textruta 3">
            <a:extLst>
              <a:ext uri="{FF2B5EF4-FFF2-40B4-BE49-F238E27FC236}">
                <a16:creationId xmlns:a16="http://schemas.microsoft.com/office/drawing/2014/main" id="{A8D133D4-2609-4473-AC28-9736CA73D8B8}"/>
              </a:ext>
            </a:extLst>
          </p:cNvPr>
          <p:cNvSpPr txBox="1"/>
          <p:nvPr/>
        </p:nvSpPr>
        <p:spPr>
          <a:xfrm>
            <a:off x="919993" y="1903698"/>
            <a:ext cx="9764785"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t>Om du registrerat fel vid återbesök då rensar man formuläret, genom knappen ”rensa”.</a:t>
            </a:r>
            <a:b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t>Därefter lyfter man fram rätt flik och registrerar om i rätt formulär.</a:t>
            </a:r>
            <a:b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br>
            <a:b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t>Blå linje på formulär för höger öga.</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t>Röd linje på formulär för vänster öga.</a:t>
            </a:r>
            <a:b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br>
            <a:b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t>Tänk på de politiska färgkoderna i Sverige.</a:t>
            </a:r>
          </a:p>
        </p:txBody>
      </p:sp>
      <p:cxnSp>
        <p:nvCxnSpPr>
          <p:cNvPr id="7" name="Rak koppling 6">
            <a:extLst>
              <a:ext uri="{FF2B5EF4-FFF2-40B4-BE49-F238E27FC236}">
                <a16:creationId xmlns:a16="http://schemas.microsoft.com/office/drawing/2014/main" id="{807C5322-A476-42C1-9EEC-45416D582935}"/>
              </a:ext>
            </a:extLst>
          </p:cNvPr>
          <p:cNvCxnSpPr>
            <a:cxnSpLocks/>
          </p:cNvCxnSpPr>
          <p:nvPr/>
        </p:nvCxnSpPr>
        <p:spPr>
          <a:xfrm>
            <a:off x="1020661" y="3875714"/>
            <a:ext cx="507533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D70F3EC0-AF4B-4566-A4B9-B57FD40D844A}"/>
              </a:ext>
            </a:extLst>
          </p:cNvPr>
          <p:cNvCxnSpPr>
            <a:cxnSpLocks/>
          </p:cNvCxnSpPr>
          <p:nvPr/>
        </p:nvCxnSpPr>
        <p:spPr>
          <a:xfrm>
            <a:off x="1020661" y="4623732"/>
            <a:ext cx="53773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Bildobjekt 5" descr="cid:image001.png@01D05756.955F9E60">
            <a:extLst>
              <a:ext uri="{FF2B5EF4-FFF2-40B4-BE49-F238E27FC236}">
                <a16:creationId xmlns:a16="http://schemas.microsoft.com/office/drawing/2014/main" id="{D11B8DD6-F3CF-4789-BC6E-A21CADA2A933}"/>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1620033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DE7DA1-1F94-4B65-9446-0BF5606A18A3}"/>
              </a:ext>
            </a:extLst>
          </p:cNvPr>
          <p:cNvSpPr>
            <a:spLocks noGrp="1"/>
          </p:cNvSpPr>
          <p:nvPr>
            <p:ph type="title"/>
          </p:nvPr>
        </p:nvSpPr>
        <p:spPr/>
        <p:txBody>
          <a:bodyPr/>
          <a:lstStyle/>
          <a:p>
            <a:r>
              <a:rPr lang="sv-SE" dirty="0"/>
              <a:t>Borttagning av felaktig registrering</a:t>
            </a:r>
          </a:p>
        </p:txBody>
      </p:sp>
      <p:sp>
        <p:nvSpPr>
          <p:cNvPr id="3" name="textruta 2">
            <a:extLst>
              <a:ext uri="{FF2B5EF4-FFF2-40B4-BE49-F238E27FC236}">
                <a16:creationId xmlns:a16="http://schemas.microsoft.com/office/drawing/2014/main" id="{B7927353-A2FE-4C57-B5FD-F39F1CA9CC52}"/>
              </a:ext>
            </a:extLst>
          </p:cNvPr>
          <p:cNvSpPr txBox="1"/>
          <p:nvPr/>
        </p:nvSpPr>
        <p:spPr>
          <a:xfrm>
            <a:off x="838899" y="2441196"/>
            <a:ext cx="10536573" cy="25237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Rensa-knappen, tömmer formuläret på inregistrad data i ett svep.</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Därefter kan du börja om registreringen.</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Ta bort besök genom att välja besöket som ska tas bort i historik-fliken. Klicka på ta bort-knappen</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7" name="Bildobjekt 6">
            <a:extLst>
              <a:ext uri="{FF2B5EF4-FFF2-40B4-BE49-F238E27FC236}">
                <a16:creationId xmlns:a16="http://schemas.microsoft.com/office/drawing/2014/main" id="{BDE24138-576D-4F8D-A19E-357DD618EAC5}"/>
              </a:ext>
            </a:extLst>
          </p:cNvPr>
          <p:cNvPicPr>
            <a:picLocks noChangeAspect="1"/>
          </p:cNvPicPr>
          <p:nvPr/>
        </p:nvPicPr>
        <p:blipFill>
          <a:blip r:embed="rId2"/>
          <a:stretch>
            <a:fillRect/>
          </a:stretch>
        </p:blipFill>
        <p:spPr>
          <a:xfrm>
            <a:off x="816528" y="4028259"/>
            <a:ext cx="6610195" cy="434684"/>
          </a:xfrm>
          <a:prstGeom prst="rect">
            <a:avLst/>
          </a:prstGeom>
        </p:spPr>
      </p:pic>
      <p:cxnSp>
        <p:nvCxnSpPr>
          <p:cNvPr id="9" name="Rak koppling 8">
            <a:extLst>
              <a:ext uri="{FF2B5EF4-FFF2-40B4-BE49-F238E27FC236}">
                <a16:creationId xmlns:a16="http://schemas.microsoft.com/office/drawing/2014/main" id="{B3F83CB1-35F6-4355-9AB4-1F020870E969}"/>
              </a:ext>
            </a:extLst>
          </p:cNvPr>
          <p:cNvCxnSpPr/>
          <p:nvPr/>
        </p:nvCxnSpPr>
        <p:spPr>
          <a:xfrm>
            <a:off x="6274965" y="4388374"/>
            <a:ext cx="738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A8DB6891-62C9-4733-90AC-059CFF66072B}"/>
              </a:ext>
            </a:extLst>
          </p:cNvPr>
          <p:cNvPicPr>
            <a:picLocks noChangeAspect="1"/>
          </p:cNvPicPr>
          <p:nvPr/>
        </p:nvPicPr>
        <p:blipFill>
          <a:blip r:embed="rId3"/>
          <a:stretch>
            <a:fillRect/>
          </a:stretch>
        </p:blipFill>
        <p:spPr>
          <a:xfrm>
            <a:off x="9115905" y="2531903"/>
            <a:ext cx="1057275" cy="247650"/>
          </a:xfrm>
          <a:prstGeom prst="rect">
            <a:avLst/>
          </a:prstGeom>
        </p:spPr>
      </p:pic>
      <p:pic>
        <p:nvPicPr>
          <p:cNvPr id="8" name="Bildobjekt 7" descr="cid:image001.png@01D05756.955F9E60">
            <a:extLst>
              <a:ext uri="{FF2B5EF4-FFF2-40B4-BE49-F238E27FC236}">
                <a16:creationId xmlns:a16="http://schemas.microsoft.com/office/drawing/2014/main" id="{D9C3FDE4-803D-48EF-AE9B-9D1787A64548}"/>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1034410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869681-1FEF-4EC1-BE2E-7375DCCEB402}"/>
              </a:ext>
            </a:extLst>
          </p:cNvPr>
          <p:cNvSpPr>
            <a:spLocks noGrp="1"/>
          </p:cNvSpPr>
          <p:nvPr>
            <p:ph type="title"/>
          </p:nvPr>
        </p:nvSpPr>
        <p:spPr/>
        <p:txBody>
          <a:bodyPr/>
          <a:lstStyle/>
          <a:p>
            <a:r>
              <a:rPr lang="sv-SE" dirty="0"/>
              <a:t>Fel datum är registrerat</a:t>
            </a:r>
          </a:p>
        </p:txBody>
      </p:sp>
      <p:sp>
        <p:nvSpPr>
          <p:cNvPr id="4" name="textruta 3">
            <a:extLst>
              <a:ext uri="{FF2B5EF4-FFF2-40B4-BE49-F238E27FC236}">
                <a16:creationId xmlns:a16="http://schemas.microsoft.com/office/drawing/2014/main" id="{D4BE048E-B432-49C1-AE7F-4D8BA9F0B558}"/>
              </a:ext>
            </a:extLst>
          </p:cNvPr>
          <p:cNvSpPr txBox="1"/>
          <p:nvPr/>
        </p:nvSpPr>
        <p:spPr>
          <a:xfrm>
            <a:off x="838200" y="1993261"/>
            <a:ext cx="10410738" cy="21236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t>Om du upptäcker att registreringen hamnade på fel datum.</a:t>
            </a:r>
            <a:b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t>Sök fram rätt patient, öppna historik-fliken och ta fram besöket som fått fel datum. </a:t>
            </a:r>
            <a:b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400" b="0" i="0" u="none" strike="noStrike" kern="1200" cap="none" spc="0" normalizeH="0" baseline="0" noProof="0" dirty="0">
                <a:ln>
                  <a:noFill/>
                </a:ln>
                <a:solidFill>
                  <a:prstClr val="black"/>
                </a:solidFill>
                <a:effectLst/>
                <a:uLnTx/>
                <a:uFillTx/>
                <a:latin typeface="Century Gothic" panose="020B0502020202020204"/>
                <a:ea typeface="+mn-ea"/>
                <a:cs typeface="+mn-cs"/>
              </a:rPr>
              <a:t>Tryck på redigera-knappen och, ändra datum och signera.</a:t>
            </a: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Bildobjekt 4" descr="cid:image001.png@01D05756.955F9E60">
            <a:extLst>
              <a:ext uri="{FF2B5EF4-FFF2-40B4-BE49-F238E27FC236}">
                <a16:creationId xmlns:a16="http://schemas.microsoft.com/office/drawing/2014/main" id="{56CEC03E-E3F2-46CA-B7A3-864A784329A1}"/>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1706713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66765-5A75-4335-9BFE-13DAD36077B5}"/>
              </a:ext>
            </a:extLst>
          </p:cNvPr>
          <p:cNvSpPr>
            <a:spLocks noGrp="1"/>
          </p:cNvSpPr>
          <p:nvPr>
            <p:ph type="title"/>
          </p:nvPr>
        </p:nvSpPr>
        <p:spPr>
          <a:xfrm>
            <a:off x="645952" y="947920"/>
            <a:ext cx="9873842" cy="728480"/>
          </a:xfrm>
        </p:spPr>
        <p:txBody>
          <a:bodyPr>
            <a:normAutofit fontScale="90000"/>
          </a:bodyPr>
          <a:lstStyle/>
          <a:p>
            <a:r>
              <a:rPr lang="sv-SE" dirty="0"/>
              <a:t>Efterregistrera ursprungsbesök för andra ögat för patient som redan behandlas </a:t>
            </a:r>
          </a:p>
        </p:txBody>
      </p:sp>
      <p:sp>
        <p:nvSpPr>
          <p:cNvPr id="3" name="textruta 2">
            <a:extLst>
              <a:ext uri="{FF2B5EF4-FFF2-40B4-BE49-F238E27FC236}">
                <a16:creationId xmlns:a16="http://schemas.microsoft.com/office/drawing/2014/main" id="{BF031603-F32F-4D03-8338-6A128CC08BB5}"/>
              </a:ext>
            </a:extLst>
          </p:cNvPr>
          <p:cNvSpPr txBox="1"/>
          <p:nvPr/>
        </p:nvSpPr>
        <p:spPr>
          <a:xfrm>
            <a:off x="645952" y="2172749"/>
            <a:ext cx="11014745"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Corbel" panose="020B0503020204020204" pitchFamily="34" charset="0"/>
              </a:rPr>
              <a:t>Om patienten registrerats tidigare för sjukdom på höger öga och nu på återbesök för injektion så upptäcks att samma problem finns på vänster öga.</a:t>
            </a:r>
            <a:br>
              <a:rPr kumimoji="0" lang="sv-SE" sz="2400" b="0" i="0" u="none" strike="noStrike" kern="1200" cap="none" spc="0" normalizeH="0" baseline="0" noProof="0" dirty="0">
                <a:ln>
                  <a:noFill/>
                </a:ln>
                <a:solidFill>
                  <a:prstClr val="black"/>
                </a:solidFill>
                <a:effectLst/>
                <a:uLnTx/>
                <a:uFillTx/>
                <a:latin typeface="Corbel" panose="020B0503020204020204" pitchFamily="34" charset="0"/>
              </a:rPr>
            </a:br>
            <a:br>
              <a:rPr kumimoji="0" lang="sv-SE" sz="2400" b="0" i="0" u="none" strike="noStrike" kern="1200" cap="none" spc="0" normalizeH="0" baseline="0" noProof="0" dirty="0">
                <a:ln>
                  <a:noFill/>
                </a:ln>
                <a:solidFill>
                  <a:prstClr val="black"/>
                </a:solidFill>
                <a:effectLst/>
                <a:uLnTx/>
                <a:uFillTx/>
                <a:latin typeface="Corbel" panose="020B0503020204020204" pitchFamily="34" charset="0"/>
              </a:rPr>
            </a:br>
            <a:r>
              <a:rPr kumimoji="0" lang="sv-SE" sz="2400" b="0" i="1" u="none" strike="noStrike" kern="1200" cap="none" spc="0" normalizeH="0" baseline="0" noProof="0" dirty="0">
                <a:ln>
                  <a:noFill/>
                </a:ln>
                <a:solidFill>
                  <a:srgbClr val="FF0000"/>
                </a:solidFill>
                <a:effectLst/>
                <a:uLnTx/>
                <a:uFillTx/>
                <a:latin typeface="Corbel" panose="020B0503020204020204" pitchFamily="34" charset="0"/>
              </a:rPr>
              <a:t>Om det gäller registrering samma dag:</a:t>
            </a:r>
            <a:br>
              <a:rPr kumimoji="0" lang="sv-SE" sz="2400" b="0" i="0" u="none" strike="noStrike" kern="1200" cap="none" spc="0" normalizeH="0" baseline="0" noProof="0" dirty="0">
                <a:ln>
                  <a:noFill/>
                </a:ln>
                <a:solidFill>
                  <a:prstClr val="black"/>
                </a:solidFill>
                <a:effectLst/>
                <a:uLnTx/>
                <a:uFillTx/>
                <a:latin typeface="Corbel" panose="020B0503020204020204" pitchFamily="34" charset="0"/>
              </a:rPr>
            </a:br>
            <a:r>
              <a:rPr kumimoji="0" lang="sv-SE" sz="2400" b="0" i="0" u="none" strike="noStrike" kern="1200" cap="none" spc="0" normalizeH="0" baseline="0" noProof="0" dirty="0">
                <a:ln>
                  <a:noFill/>
                </a:ln>
                <a:solidFill>
                  <a:prstClr val="black"/>
                </a:solidFill>
                <a:effectLst/>
                <a:uLnTx/>
                <a:uFillTx/>
                <a:latin typeface="Corbel" panose="020B0503020204020204" pitchFamily="34" charset="0"/>
              </a:rPr>
              <a:t>Ta fram patienten via patientlistan, ta fram senaste återbesöket. Tryck på knappen redigera, välj formulär för vänster öga och registrera ursprungsbesök för vänster öga.</a:t>
            </a:r>
            <a:br>
              <a:rPr kumimoji="0" lang="sv-SE" sz="2400" b="0" i="0" u="none" strike="noStrike" kern="1200" cap="none" spc="0" normalizeH="0" baseline="0" noProof="0" dirty="0">
                <a:ln>
                  <a:noFill/>
                </a:ln>
                <a:solidFill>
                  <a:prstClr val="black"/>
                </a:solidFill>
                <a:effectLst/>
                <a:uLnTx/>
                <a:uFillTx/>
                <a:latin typeface="Corbel" panose="020B0503020204020204" pitchFamily="34" charset="0"/>
              </a:rPr>
            </a:br>
            <a:br>
              <a:rPr kumimoji="0" lang="sv-SE" sz="2400" b="0" i="0" u="none" strike="noStrike" kern="1200" cap="none" spc="0" normalizeH="0" baseline="0" noProof="0" dirty="0">
                <a:ln>
                  <a:noFill/>
                </a:ln>
                <a:solidFill>
                  <a:prstClr val="black"/>
                </a:solidFill>
                <a:effectLst/>
                <a:uLnTx/>
                <a:uFillTx/>
                <a:latin typeface="Corbel" panose="020B0503020204020204" pitchFamily="34" charset="0"/>
              </a:rPr>
            </a:br>
            <a:r>
              <a:rPr kumimoji="0" lang="sv-SE" sz="2400" b="0" i="1" u="none" strike="noStrike" kern="1200" cap="none" spc="0" normalizeH="0" baseline="0" noProof="0" dirty="0">
                <a:ln>
                  <a:noFill/>
                </a:ln>
                <a:solidFill>
                  <a:srgbClr val="FF0000"/>
                </a:solidFill>
                <a:effectLst/>
                <a:uLnTx/>
                <a:uFillTx/>
                <a:latin typeface="Corbel" panose="020B0503020204020204" pitchFamily="34" charset="0"/>
              </a:rPr>
              <a:t>Om det gäller annat datum</a:t>
            </a:r>
            <a:br>
              <a:rPr kumimoji="0" lang="sv-SE" sz="2400" b="0" i="1" u="none" strike="noStrike" kern="1200" cap="none" spc="0" normalizeH="0" baseline="0" noProof="0" dirty="0">
                <a:ln>
                  <a:noFill/>
                </a:ln>
                <a:solidFill>
                  <a:prstClr val="black"/>
                </a:solidFill>
                <a:effectLst/>
                <a:uLnTx/>
                <a:uFillTx/>
                <a:latin typeface="Corbel" panose="020B0503020204020204" pitchFamily="34" charset="0"/>
              </a:rPr>
            </a:br>
            <a:r>
              <a:rPr kumimoji="0" lang="sv-SE" sz="2400" b="0" i="0" u="none" strike="noStrike" kern="1200" cap="none" spc="0" normalizeH="0" baseline="0" noProof="0" dirty="0">
                <a:ln>
                  <a:noFill/>
                </a:ln>
                <a:solidFill>
                  <a:prstClr val="black"/>
                </a:solidFill>
                <a:effectLst/>
                <a:uLnTx/>
                <a:uFillTx/>
                <a:latin typeface="Corbel" panose="020B0503020204020204" pitchFamily="34" charset="0"/>
              </a:rPr>
              <a:t>Tryck på ny-knappen och registrera ursprung i formulär för vänster öga</a:t>
            </a:r>
            <a:r>
              <a:rPr kumimoji="0" lang="sv-SE" sz="2400" b="0" i="1" u="none" strike="noStrike" kern="1200" cap="none" spc="0" normalizeH="0" baseline="0" noProof="0" dirty="0">
                <a:ln>
                  <a:noFill/>
                </a:ln>
                <a:solidFill>
                  <a:prstClr val="black"/>
                </a:solidFill>
                <a:effectLst/>
                <a:uLnTx/>
                <a:uFillTx/>
                <a:latin typeface="Corbel" panose="020B0503020204020204" pitchFamily="34" charset="0"/>
              </a:rPr>
              <a:t>.</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Bildobjekt 3" descr="cid:image001.png@01D05756.955F9E60">
            <a:extLst>
              <a:ext uri="{FF2B5EF4-FFF2-40B4-BE49-F238E27FC236}">
                <a16:creationId xmlns:a16="http://schemas.microsoft.com/office/drawing/2014/main" id="{6245E590-DC08-4345-8E21-AA5F096CFA60}"/>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26408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D6F280-2424-4D31-B5E9-20E69921C4D0}"/>
              </a:ext>
            </a:extLst>
          </p:cNvPr>
          <p:cNvSpPr>
            <a:spLocks noGrp="1"/>
          </p:cNvSpPr>
          <p:nvPr>
            <p:ph type="title"/>
          </p:nvPr>
        </p:nvSpPr>
        <p:spPr/>
        <p:txBody>
          <a:bodyPr/>
          <a:lstStyle/>
          <a:p>
            <a:r>
              <a:rPr lang="sv-SE" dirty="0"/>
              <a:t>Höger öga CNV, vänster öga trombos</a:t>
            </a:r>
          </a:p>
        </p:txBody>
      </p:sp>
      <p:sp>
        <p:nvSpPr>
          <p:cNvPr id="3" name="textruta 2">
            <a:extLst>
              <a:ext uri="{FF2B5EF4-FFF2-40B4-BE49-F238E27FC236}">
                <a16:creationId xmlns:a16="http://schemas.microsoft.com/office/drawing/2014/main" id="{F9B22076-2FDC-4B4A-839B-6B2F207315AA}"/>
              </a:ext>
            </a:extLst>
          </p:cNvPr>
          <p:cNvSpPr txBox="1"/>
          <p:nvPr/>
        </p:nvSpPr>
        <p:spPr>
          <a:xfrm>
            <a:off x="838200" y="1403448"/>
            <a:ext cx="10628852" cy="1261884"/>
          </a:xfrm>
          <a:prstGeom prst="rect">
            <a:avLst/>
          </a:prstGeom>
          <a:noFill/>
        </p:spPr>
        <p:txBody>
          <a:bodyPr wrap="square" rtlCol="0">
            <a:spAutoFit/>
          </a:bodyPr>
          <a:lstStyle/>
          <a:p>
            <a:pPr lvl="1" defTabSz="457200">
              <a:defRPr/>
            </a:pPr>
            <a:r>
              <a:rPr kumimoji="0" lang="sv-SE" sz="2000" b="0" i="0" u="none" strike="noStrike" kern="1200" cap="none" spc="0" normalizeH="0" baseline="0" noProof="0" dirty="0">
                <a:ln>
                  <a:noFill/>
                </a:ln>
                <a:solidFill>
                  <a:prstClr val="black"/>
                </a:solidFill>
                <a:effectLst/>
                <a:uLnTx/>
                <a:uFillTx/>
                <a:latin typeface="Corbel" panose="020B0503020204020204" pitchFamily="34" charset="0"/>
              </a:rPr>
              <a:t>Hur gör jag det i SMR? Starta att registrera höger öga i ett CNV-formulär, signera besöket. Gå därefter in på patienten, välj modul trombos, vänster öga och registrera.</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Bildobjekt 4">
            <a:extLst>
              <a:ext uri="{FF2B5EF4-FFF2-40B4-BE49-F238E27FC236}">
                <a16:creationId xmlns:a16="http://schemas.microsoft.com/office/drawing/2014/main" id="{85873B5D-824A-437D-A071-B24E92F81B04}"/>
              </a:ext>
            </a:extLst>
          </p:cNvPr>
          <p:cNvPicPr>
            <a:picLocks noChangeAspect="1"/>
          </p:cNvPicPr>
          <p:nvPr/>
        </p:nvPicPr>
        <p:blipFill>
          <a:blip r:embed="rId2"/>
          <a:stretch>
            <a:fillRect/>
          </a:stretch>
        </p:blipFill>
        <p:spPr>
          <a:xfrm>
            <a:off x="928279" y="2034390"/>
            <a:ext cx="9429750" cy="4895850"/>
          </a:xfrm>
          <a:prstGeom prst="rect">
            <a:avLst/>
          </a:prstGeom>
        </p:spPr>
      </p:pic>
      <p:pic>
        <p:nvPicPr>
          <p:cNvPr id="6" name="Bildobjekt 5" descr="cid:image001.png@01D05756.955F9E60">
            <a:extLst>
              <a:ext uri="{FF2B5EF4-FFF2-40B4-BE49-F238E27FC236}">
                <a16:creationId xmlns:a16="http://schemas.microsoft.com/office/drawing/2014/main" id="{66BB8F8A-8B9C-4EC6-AE65-E0F6E270177B}"/>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487502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5EAD04-E126-4767-BFBA-6B58B4BB77E3}"/>
              </a:ext>
            </a:extLst>
          </p:cNvPr>
          <p:cNvSpPr>
            <a:spLocks noGrp="1"/>
          </p:cNvSpPr>
          <p:nvPr>
            <p:ph type="title"/>
          </p:nvPr>
        </p:nvSpPr>
        <p:spPr/>
        <p:txBody>
          <a:bodyPr/>
          <a:lstStyle/>
          <a:p>
            <a:r>
              <a:rPr lang="sv-SE" dirty="0"/>
              <a:t>Patienter som får enstaka besök/behandling på annan klinik</a:t>
            </a:r>
          </a:p>
        </p:txBody>
      </p:sp>
      <p:sp>
        <p:nvSpPr>
          <p:cNvPr id="3" name="textruta 2">
            <a:extLst>
              <a:ext uri="{FF2B5EF4-FFF2-40B4-BE49-F238E27FC236}">
                <a16:creationId xmlns:a16="http://schemas.microsoft.com/office/drawing/2014/main" id="{3822D009-FD2B-455E-B2EB-175636495B9E}"/>
              </a:ext>
            </a:extLst>
          </p:cNvPr>
          <p:cNvSpPr txBox="1"/>
          <p:nvPr/>
        </p:nvSpPr>
        <p:spPr>
          <a:xfrm>
            <a:off x="940526" y="1985554"/>
            <a:ext cx="10197737" cy="3231654"/>
          </a:xfrm>
          <a:prstGeom prst="rect">
            <a:avLst/>
          </a:prstGeom>
          <a:noFill/>
        </p:spPr>
        <p:txBody>
          <a:bodyPr wrap="square" rtlCol="0">
            <a:spAutoFit/>
          </a:bodyPr>
          <a:lstStyle/>
          <a:p>
            <a:r>
              <a:rPr lang="sv-SE" sz="2800" dirty="0"/>
              <a:t>Kom ihåg att söka dessa patienter med hela personnumret i sökrutan för registrering, när de kommer första gången till er. Eftersom de ännu inte varit på er klinik finns de inte på er patientlista. </a:t>
            </a:r>
          </a:p>
          <a:p>
            <a:r>
              <a:rPr lang="sv-SE" sz="2800" dirty="0"/>
              <a:t>Registrera besöket som vanligt och signera. </a:t>
            </a:r>
            <a:br>
              <a:rPr lang="sv-SE" sz="2800" dirty="0"/>
            </a:br>
            <a:endParaRPr lang="sv-SE" sz="2800" dirty="0"/>
          </a:p>
          <a:p>
            <a:r>
              <a:rPr lang="sv-SE" sz="2800" dirty="0"/>
              <a:t>Andra gången hittar du patienten i enhetens patientlista.</a:t>
            </a:r>
          </a:p>
          <a:p>
            <a:endParaRPr lang="sv-SE" dirty="0"/>
          </a:p>
          <a:p>
            <a:endParaRPr lang="sv-SE" dirty="0"/>
          </a:p>
        </p:txBody>
      </p:sp>
      <p:pic>
        <p:nvPicPr>
          <p:cNvPr id="4" name="Bildobjekt 3" descr="cid:image001.png@01D05756.955F9E60">
            <a:extLst>
              <a:ext uri="{FF2B5EF4-FFF2-40B4-BE49-F238E27FC236}">
                <a16:creationId xmlns:a16="http://schemas.microsoft.com/office/drawing/2014/main" id="{8D86396E-B55D-4B36-A9F4-3EB821A3CD26}"/>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2767909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ubrik 1">
            <a:extLst>
              <a:ext uri="{FF2B5EF4-FFF2-40B4-BE49-F238E27FC236}">
                <a16:creationId xmlns:a16="http://schemas.microsoft.com/office/drawing/2014/main" id="{321EC3D9-42B6-4276-BBD7-76F89081D68B}"/>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5600" kern="1200">
                <a:solidFill>
                  <a:srgbClr val="FFFFFF"/>
                </a:solidFill>
                <a:latin typeface="+mj-lt"/>
                <a:ea typeface="+mj-ea"/>
                <a:cs typeface="+mj-cs"/>
              </a:rPr>
              <a:t>Dashboard - Översikt</a:t>
            </a:r>
          </a:p>
        </p:txBody>
      </p:sp>
      <p:sp>
        <p:nvSpPr>
          <p:cNvPr id="3" name="Platshållare för text 2">
            <a:extLst>
              <a:ext uri="{FF2B5EF4-FFF2-40B4-BE49-F238E27FC236}">
                <a16:creationId xmlns:a16="http://schemas.microsoft.com/office/drawing/2014/main" id="{8B9870EF-511C-4AE3-AD70-ABAAA888C294}"/>
              </a:ext>
            </a:extLst>
          </p:cNvPr>
          <p:cNvSpPr>
            <a:spLocks noGrp="1"/>
          </p:cNvSpPr>
          <p:nvPr>
            <p:ph type="body" idx="1"/>
          </p:nvPr>
        </p:nvSpPr>
        <p:spPr>
          <a:xfrm>
            <a:off x="1522030" y="3605577"/>
            <a:ext cx="9147940" cy="1324303"/>
          </a:xfrm>
        </p:spPr>
        <p:txBody>
          <a:bodyPr vert="horz" lIns="91440" tIns="45720" rIns="91440" bIns="45720" rtlCol="0" anchor="t">
            <a:normAutofit/>
          </a:bodyPr>
          <a:lstStyle/>
          <a:p>
            <a:pPr algn="ctr"/>
            <a:r>
              <a:rPr lang="en-US" sz="2000" kern="1200" dirty="0">
                <a:solidFill>
                  <a:srgbClr val="FFFFFF"/>
                </a:solidFill>
                <a:latin typeface="+mn-lt"/>
                <a:ea typeface="+mn-ea"/>
                <a:cs typeface="+mn-cs"/>
              </a:rPr>
              <a:t>Svenska Makularegistret</a:t>
            </a:r>
          </a:p>
        </p:txBody>
      </p:sp>
      <p:sp>
        <p:nvSpPr>
          <p:cNvPr id="1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2" name="Straight Connector 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94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3F4D1E-AB76-4C23-AE9A-905A04BF069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Manual i SMR</a:t>
            </a:r>
          </a:p>
        </p:txBody>
      </p:sp>
      <p:pic>
        <p:nvPicPr>
          <p:cNvPr id="7" name="Bildobjekt 6" descr="cid:image001.png@01D05756.955F9E60">
            <a:extLst>
              <a:ext uri="{FF2B5EF4-FFF2-40B4-BE49-F238E27FC236}">
                <a16:creationId xmlns:a16="http://schemas.microsoft.com/office/drawing/2014/main" id="{FEA49AE5-FDF0-49FF-90A9-19BB214CF0E7}"/>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5" name="Bildobjekt 4">
            <a:extLst>
              <a:ext uri="{FF2B5EF4-FFF2-40B4-BE49-F238E27FC236}">
                <a16:creationId xmlns:a16="http://schemas.microsoft.com/office/drawing/2014/main" id="{D2CE471E-B6FE-D85A-73C9-EAAA88C66552}"/>
              </a:ext>
            </a:extLst>
          </p:cNvPr>
          <p:cNvPicPr>
            <a:picLocks noChangeAspect="1"/>
          </p:cNvPicPr>
          <p:nvPr/>
        </p:nvPicPr>
        <p:blipFill>
          <a:blip r:embed="rId4"/>
          <a:stretch>
            <a:fillRect/>
          </a:stretch>
        </p:blipFill>
        <p:spPr>
          <a:xfrm>
            <a:off x="638175" y="1233487"/>
            <a:ext cx="10915650" cy="4391025"/>
          </a:xfrm>
          <a:prstGeom prst="rect">
            <a:avLst/>
          </a:prstGeom>
        </p:spPr>
      </p:pic>
    </p:spTree>
    <p:extLst>
      <p:ext uri="{BB962C8B-B14F-4D97-AF65-F5344CB8AC3E}">
        <p14:creationId xmlns:p14="http://schemas.microsoft.com/office/powerpoint/2010/main" val="2804325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5A2A49-B581-4380-99AD-6E325A1EFADE}"/>
              </a:ext>
            </a:extLst>
          </p:cNvPr>
          <p:cNvSpPr>
            <a:spLocks noGrp="1"/>
          </p:cNvSpPr>
          <p:nvPr>
            <p:ph type="title"/>
          </p:nvPr>
        </p:nvSpPr>
        <p:spPr>
          <a:xfrm>
            <a:off x="1154954" y="397414"/>
            <a:ext cx="8761413" cy="728480"/>
          </a:xfrm>
        </p:spPr>
        <p:txBody>
          <a:bodyPr/>
          <a:lstStyle/>
          <a:p>
            <a:r>
              <a:rPr lang="sv-SE" dirty="0"/>
              <a:t>DASHBOARD i registret</a:t>
            </a:r>
          </a:p>
        </p:txBody>
      </p:sp>
      <p:pic>
        <p:nvPicPr>
          <p:cNvPr id="5" name="Bildobjekt 4" descr="cid:image001.png@01D05756.955F9E60">
            <a:extLst>
              <a:ext uri="{FF2B5EF4-FFF2-40B4-BE49-F238E27FC236}">
                <a16:creationId xmlns:a16="http://schemas.microsoft.com/office/drawing/2014/main" id="{54C50E92-39D2-435C-9D1D-95FEADEB0CE6}"/>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
        <p:nvSpPr>
          <p:cNvPr id="3" name="textruta 2">
            <a:extLst>
              <a:ext uri="{FF2B5EF4-FFF2-40B4-BE49-F238E27FC236}">
                <a16:creationId xmlns:a16="http://schemas.microsoft.com/office/drawing/2014/main" id="{B309599D-AD38-4BCC-A55F-D2288A4327DA}"/>
              </a:ext>
            </a:extLst>
          </p:cNvPr>
          <p:cNvSpPr txBox="1"/>
          <p:nvPr/>
        </p:nvSpPr>
        <p:spPr>
          <a:xfrm>
            <a:off x="7909523" y="1261952"/>
            <a:ext cx="3926049"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Som förinställning finns alla era patienter.</a:t>
            </a: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CNV</a:t>
            </a: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Diabetes</a:t>
            </a:r>
            <a:b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Trombos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7" name="Bildobjekt 6">
            <a:extLst>
              <a:ext uri="{FF2B5EF4-FFF2-40B4-BE49-F238E27FC236}">
                <a16:creationId xmlns:a16="http://schemas.microsoft.com/office/drawing/2014/main" id="{5C667366-AAEE-40B0-8285-20380DC6730F}"/>
              </a:ext>
            </a:extLst>
          </p:cNvPr>
          <p:cNvPicPr>
            <a:picLocks noChangeAspect="1"/>
          </p:cNvPicPr>
          <p:nvPr/>
        </p:nvPicPr>
        <p:blipFill rotWithShape="1">
          <a:blip r:embed="rId4"/>
          <a:srcRect r="31853"/>
          <a:stretch/>
        </p:blipFill>
        <p:spPr>
          <a:xfrm>
            <a:off x="8038838" y="3066870"/>
            <a:ext cx="3667417" cy="1600200"/>
          </a:xfrm>
          <a:prstGeom prst="rect">
            <a:avLst/>
          </a:prstGeom>
        </p:spPr>
      </p:pic>
      <p:pic>
        <p:nvPicPr>
          <p:cNvPr id="8" name="Bildobjekt 7">
            <a:extLst>
              <a:ext uri="{FF2B5EF4-FFF2-40B4-BE49-F238E27FC236}">
                <a16:creationId xmlns:a16="http://schemas.microsoft.com/office/drawing/2014/main" id="{7C1AA500-9703-F9C8-7C10-9833FBF21C94}"/>
              </a:ext>
            </a:extLst>
          </p:cNvPr>
          <p:cNvPicPr>
            <a:picLocks noChangeAspect="1"/>
          </p:cNvPicPr>
          <p:nvPr/>
        </p:nvPicPr>
        <p:blipFill>
          <a:blip r:embed="rId5"/>
          <a:stretch>
            <a:fillRect/>
          </a:stretch>
        </p:blipFill>
        <p:spPr>
          <a:xfrm>
            <a:off x="717927" y="1125894"/>
            <a:ext cx="6728343" cy="5071035"/>
          </a:xfrm>
          <a:prstGeom prst="rect">
            <a:avLst/>
          </a:prstGeom>
        </p:spPr>
      </p:pic>
    </p:spTree>
    <p:extLst>
      <p:ext uri="{BB962C8B-B14F-4D97-AF65-F5344CB8AC3E}">
        <p14:creationId xmlns:p14="http://schemas.microsoft.com/office/powerpoint/2010/main" val="683980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6DAA3F7-E80F-C1A5-7512-985E8F788C90}"/>
              </a:ext>
            </a:extLst>
          </p:cNvPr>
          <p:cNvPicPr>
            <a:picLocks noChangeAspect="1"/>
          </p:cNvPicPr>
          <p:nvPr/>
        </p:nvPicPr>
        <p:blipFill rotWithShape="1">
          <a:blip r:embed="rId2"/>
          <a:srcRect l="16589" t="8551" r="3440"/>
          <a:stretch/>
        </p:blipFill>
        <p:spPr>
          <a:xfrm>
            <a:off x="89453" y="397564"/>
            <a:ext cx="9571382" cy="6271591"/>
          </a:xfrm>
          <a:prstGeom prst="rect">
            <a:avLst/>
          </a:prstGeom>
        </p:spPr>
      </p:pic>
      <p:sp>
        <p:nvSpPr>
          <p:cNvPr id="3" name="textruta 2">
            <a:extLst>
              <a:ext uri="{FF2B5EF4-FFF2-40B4-BE49-F238E27FC236}">
                <a16:creationId xmlns:a16="http://schemas.microsoft.com/office/drawing/2014/main" id="{4F026A2A-AE5B-4F56-BDD1-CD9EAC01CF25}"/>
              </a:ext>
            </a:extLst>
          </p:cNvPr>
          <p:cNvSpPr txBox="1"/>
          <p:nvPr/>
        </p:nvSpPr>
        <p:spPr>
          <a:xfrm>
            <a:off x="8388622" y="617178"/>
            <a:ext cx="3387012" cy="3139321"/>
          </a:xfrm>
          <a:prstGeom prst="rect">
            <a:avLst/>
          </a:prstGeom>
          <a:solidFill>
            <a:schemeClr val="bg2"/>
          </a:solidFill>
          <a:ln>
            <a:solidFill>
              <a:schemeClr val="tx1"/>
            </a:solidFill>
            <a:prstDash val="lgDashDotDot"/>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Under frågetecknet </a:t>
            </a:r>
            <a:r>
              <a:rPr lang="sv-SE" dirty="0">
                <a:solidFill>
                  <a:prstClr val="black"/>
                </a:solidFill>
                <a:latin typeface="Century Gothic" panose="020B0502020202020204"/>
              </a:rPr>
              <a:t>vid varje diagram </a:t>
            </a: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finns hjälptext.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Bild av diagram erhålls genom att trycka på bildikon.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Tabell av data erhålls genom att trycka på tabellikon.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rPr>
              <a:t>Hovra över linje eller stapel, få exakt antal, procent etc.</a:t>
            </a:r>
          </a:p>
        </p:txBody>
      </p:sp>
      <p:pic>
        <p:nvPicPr>
          <p:cNvPr id="4" name="Bildobjekt 3" descr="cid:image001.png@01D05756.955F9E60">
            <a:extLst>
              <a:ext uri="{FF2B5EF4-FFF2-40B4-BE49-F238E27FC236}">
                <a16:creationId xmlns:a16="http://schemas.microsoft.com/office/drawing/2014/main" id="{8F6A4D94-537D-4AAE-A480-232094BE18E4}"/>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1553248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A1877D-B421-43EE-918A-13EC9054B4D1}"/>
              </a:ext>
            </a:extLst>
          </p:cNvPr>
          <p:cNvSpPr>
            <a:spLocks noGrp="1"/>
          </p:cNvSpPr>
          <p:nvPr>
            <p:ph type="title"/>
          </p:nvPr>
        </p:nvSpPr>
        <p:spPr>
          <a:xfrm>
            <a:off x="1154954" y="947920"/>
            <a:ext cx="10051111" cy="728480"/>
          </a:xfrm>
        </p:spPr>
        <p:txBody>
          <a:bodyPr/>
          <a:lstStyle/>
          <a:p>
            <a:r>
              <a:rPr lang="sv-SE" dirty="0"/>
              <a:t>Antal patienter, nya ögon, avslutade ögon</a:t>
            </a:r>
          </a:p>
        </p:txBody>
      </p:sp>
      <p:sp>
        <p:nvSpPr>
          <p:cNvPr id="6" name="textruta 5">
            <a:extLst>
              <a:ext uri="{FF2B5EF4-FFF2-40B4-BE49-F238E27FC236}">
                <a16:creationId xmlns:a16="http://schemas.microsoft.com/office/drawing/2014/main" id="{54B49ED3-48CA-4885-BB9F-F5570E6EB5E4}"/>
              </a:ext>
            </a:extLst>
          </p:cNvPr>
          <p:cNvSpPr txBox="1"/>
          <p:nvPr/>
        </p:nvSpPr>
        <p:spPr>
          <a:xfrm>
            <a:off x="6180509" y="1859339"/>
            <a:ext cx="3617832"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Lägg muspekaren över linjen eller stapel för att se exakta antal.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Tidsaxeln- 14 månader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Antal patienter – lodrät vänster.</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Antal nya ögon och avslutade- lodrät höger</a:t>
            </a:r>
          </a:p>
        </p:txBody>
      </p:sp>
      <p:pic>
        <p:nvPicPr>
          <p:cNvPr id="7" name="Bildobjekt 6" descr="cid:image001.png@01D05756.955F9E60">
            <a:extLst>
              <a:ext uri="{FF2B5EF4-FFF2-40B4-BE49-F238E27FC236}">
                <a16:creationId xmlns:a16="http://schemas.microsoft.com/office/drawing/2014/main" id="{CB76F63A-1CB5-4CDA-BC3E-F12DC409CE63}"/>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4" name="Bildobjekt 3">
            <a:extLst>
              <a:ext uri="{FF2B5EF4-FFF2-40B4-BE49-F238E27FC236}">
                <a16:creationId xmlns:a16="http://schemas.microsoft.com/office/drawing/2014/main" id="{9E7F0D33-F1E5-69C3-4B16-064C17CE064F}"/>
              </a:ext>
            </a:extLst>
          </p:cNvPr>
          <p:cNvPicPr>
            <a:picLocks noChangeAspect="1"/>
          </p:cNvPicPr>
          <p:nvPr/>
        </p:nvPicPr>
        <p:blipFill>
          <a:blip r:embed="rId4"/>
          <a:stretch>
            <a:fillRect/>
          </a:stretch>
        </p:blipFill>
        <p:spPr>
          <a:xfrm>
            <a:off x="1300162" y="1774238"/>
            <a:ext cx="3648075" cy="3648075"/>
          </a:xfrm>
          <a:prstGeom prst="rect">
            <a:avLst/>
          </a:prstGeom>
        </p:spPr>
      </p:pic>
    </p:spTree>
    <p:extLst>
      <p:ext uri="{BB962C8B-B14F-4D97-AF65-F5344CB8AC3E}">
        <p14:creationId xmlns:p14="http://schemas.microsoft.com/office/powerpoint/2010/main" val="64418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11AF6A-4A8F-4904-84FB-1456BFCAEA2A}"/>
              </a:ext>
            </a:extLst>
          </p:cNvPr>
          <p:cNvSpPr>
            <a:spLocks noGrp="1"/>
          </p:cNvSpPr>
          <p:nvPr>
            <p:ph type="title"/>
          </p:nvPr>
        </p:nvSpPr>
        <p:spPr/>
        <p:txBody>
          <a:bodyPr/>
          <a:lstStyle/>
          <a:p>
            <a:r>
              <a:rPr lang="sv-SE" dirty="0"/>
              <a:t>Antalet registreringar för din enhet</a:t>
            </a:r>
          </a:p>
        </p:txBody>
      </p:sp>
      <p:sp>
        <p:nvSpPr>
          <p:cNvPr id="5" name="textruta 4">
            <a:extLst>
              <a:ext uri="{FF2B5EF4-FFF2-40B4-BE49-F238E27FC236}">
                <a16:creationId xmlns:a16="http://schemas.microsoft.com/office/drawing/2014/main" id="{16EA54C7-1D5B-4414-A8A7-3DB99F3AA5FD}"/>
              </a:ext>
            </a:extLst>
          </p:cNvPr>
          <p:cNvSpPr txBox="1"/>
          <p:nvPr/>
        </p:nvSpPr>
        <p:spPr>
          <a:xfrm>
            <a:off x="5914238" y="1690688"/>
            <a:ext cx="4647501" cy="18774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Antalet registreringar för din enhet.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Ställ muspekaren på linjen för exakta antal.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6" name="Bildobjekt 5" descr="cid:image001.png@01D05756.955F9E60">
            <a:extLst>
              <a:ext uri="{FF2B5EF4-FFF2-40B4-BE49-F238E27FC236}">
                <a16:creationId xmlns:a16="http://schemas.microsoft.com/office/drawing/2014/main" id="{9B63A2C0-7ECC-4BE9-993C-F40ABBCAC7D6}"/>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7" name="Bildobjekt 6">
            <a:extLst>
              <a:ext uri="{FF2B5EF4-FFF2-40B4-BE49-F238E27FC236}">
                <a16:creationId xmlns:a16="http://schemas.microsoft.com/office/drawing/2014/main" id="{5436A698-AA45-1BF1-E4CE-C00308D04811}"/>
              </a:ext>
            </a:extLst>
          </p:cNvPr>
          <p:cNvPicPr>
            <a:picLocks noChangeAspect="1"/>
          </p:cNvPicPr>
          <p:nvPr/>
        </p:nvPicPr>
        <p:blipFill>
          <a:blip r:embed="rId4"/>
          <a:stretch>
            <a:fillRect/>
          </a:stretch>
        </p:blipFill>
        <p:spPr>
          <a:xfrm>
            <a:off x="1630261" y="1790700"/>
            <a:ext cx="3781425" cy="3733800"/>
          </a:xfrm>
          <a:prstGeom prst="rect">
            <a:avLst/>
          </a:prstGeom>
        </p:spPr>
      </p:pic>
    </p:spTree>
    <p:extLst>
      <p:ext uri="{BB962C8B-B14F-4D97-AF65-F5344CB8AC3E}">
        <p14:creationId xmlns:p14="http://schemas.microsoft.com/office/powerpoint/2010/main" val="2246691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C21D6D-1D52-49E1-9C29-C901F7A22B2F}"/>
              </a:ext>
            </a:extLst>
          </p:cNvPr>
          <p:cNvSpPr>
            <a:spLocks noGrp="1"/>
          </p:cNvSpPr>
          <p:nvPr>
            <p:ph type="title"/>
          </p:nvPr>
        </p:nvSpPr>
        <p:spPr/>
        <p:txBody>
          <a:bodyPr/>
          <a:lstStyle/>
          <a:p>
            <a:r>
              <a:rPr lang="sv-SE" dirty="0"/>
              <a:t>Osignerade registreringar</a:t>
            </a:r>
          </a:p>
        </p:txBody>
      </p:sp>
      <p:sp>
        <p:nvSpPr>
          <p:cNvPr id="9" name="textruta 8">
            <a:extLst>
              <a:ext uri="{FF2B5EF4-FFF2-40B4-BE49-F238E27FC236}">
                <a16:creationId xmlns:a16="http://schemas.microsoft.com/office/drawing/2014/main" id="{C7C71664-AB62-4BAD-AE31-A121AFD914F0}"/>
              </a:ext>
            </a:extLst>
          </p:cNvPr>
          <p:cNvSpPr txBox="1"/>
          <p:nvPr/>
        </p:nvSpPr>
        <p:spPr>
          <a:xfrm>
            <a:off x="5689961" y="1573320"/>
            <a:ext cx="5924939" cy="49244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Diagram för att göra er uppmärksamma på att det finns registreringar som inte är klara/signerade.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Om ni klickar på ”Visa osignerade” så kommer en lista fram över de osignerade registreringarna.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Du hittar också samma lista om du väljer ”ej godkända” i Patientlistan.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TIPS! Gör det till en god vana att gå igenom dessa regelbundet.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5" name="Bildobjekt 4" descr="cid:image001.png@01D05756.955F9E60">
            <a:extLst>
              <a:ext uri="{FF2B5EF4-FFF2-40B4-BE49-F238E27FC236}">
                <a16:creationId xmlns:a16="http://schemas.microsoft.com/office/drawing/2014/main" id="{1A30FD84-C2B7-4997-A8AC-E91692F651F9}"/>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4" name="Bildobjekt 3">
            <a:extLst>
              <a:ext uri="{FF2B5EF4-FFF2-40B4-BE49-F238E27FC236}">
                <a16:creationId xmlns:a16="http://schemas.microsoft.com/office/drawing/2014/main" id="{D8E629CA-5DD4-C8B6-B7D1-D71BFB47FFB5}"/>
              </a:ext>
            </a:extLst>
          </p:cNvPr>
          <p:cNvPicPr>
            <a:picLocks noChangeAspect="1"/>
          </p:cNvPicPr>
          <p:nvPr/>
        </p:nvPicPr>
        <p:blipFill>
          <a:blip r:embed="rId4"/>
          <a:stretch>
            <a:fillRect/>
          </a:stretch>
        </p:blipFill>
        <p:spPr>
          <a:xfrm>
            <a:off x="1092683" y="1690688"/>
            <a:ext cx="4084084" cy="3895103"/>
          </a:xfrm>
          <a:prstGeom prst="rect">
            <a:avLst/>
          </a:prstGeom>
        </p:spPr>
      </p:pic>
    </p:spTree>
    <p:extLst>
      <p:ext uri="{BB962C8B-B14F-4D97-AF65-F5344CB8AC3E}">
        <p14:creationId xmlns:p14="http://schemas.microsoft.com/office/powerpoint/2010/main" val="848640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ACCFD1E4-A111-44A7-9783-4B191382FBE1}"/>
              </a:ext>
            </a:extLst>
          </p:cNvPr>
          <p:cNvSpPr txBox="1"/>
          <p:nvPr/>
        </p:nvSpPr>
        <p:spPr>
          <a:xfrm>
            <a:off x="8233319" y="1476799"/>
            <a:ext cx="3326709"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Stapeln i starka färger är er egen enhet.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Stapeln bredvid i ljusare färger är Rikets data.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Om ni har röda staplar, ställ muspekaren på stapeln.</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endPar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Exempel: 2024-03</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Antal personer 1av 4 (</a:t>
            </a:r>
            <a:r>
              <a:rPr lang="sv-SE" sz="2000" dirty="0">
                <a:solidFill>
                  <a:prstClr val="black"/>
                </a:solidFill>
                <a:latin typeface="Century Gothic" panose="020B0502020202020204"/>
              </a:rPr>
              <a:t>25</a:t>
            </a: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 %) fick vänta mer än 60 dagar.</a:t>
            </a:r>
          </a:p>
        </p:txBody>
      </p:sp>
      <p:sp>
        <p:nvSpPr>
          <p:cNvPr id="5" name="Rubrik 4">
            <a:extLst>
              <a:ext uri="{FF2B5EF4-FFF2-40B4-BE49-F238E27FC236}">
                <a16:creationId xmlns:a16="http://schemas.microsoft.com/office/drawing/2014/main" id="{BC57905F-3DB1-47FB-BE8D-00ABD912B07F}"/>
              </a:ext>
            </a:extLst>
          </p:cNvPr>
          <p:cNvSpPr>
            <a:spLocks noGrp="1"/>
          </p:cNvSpPr>
          <p:nvPr>
            <p:ph type="title"/>
          </p:nvPr>
        </p:nvSpPr>
        <p:spPr/>
        <p:txBody>
          <a:bodyPr/>
          <a:lstStyle/>
          <a:p>
            <a:r>
              <a:rPr lang="sv-SE" dirty="0"/>
              <a:t>Tillgänglighet till specialistvård AMD </a:t>
            </a:r>
          </a:p>
        </p:txBody>
      </p:sp>
      <p:pic>
        <p:nvPicPr>
          <p:cNvPr id="6" name="Bildobjekt 5" descr="cid:image001.png@01D05756.955F9E60">
            <a:extLst>
              <a:ext uri="{FF2B5EF4-FFF2-40B4-BE49-F238E27FC236}">
                <a16:creationId xmlns:a16="http://schemas.microsoft.com/office/drawing/2014/main" id="{991F3B80-C08A-4097-82EE-690FE0B3B03C}"/>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7" name="Bildobjekt 6">
            <a:extLst>
              <a:ext uri="{FF2B5EF4-FFF2-40B4-BE49-F238E27FC236}">
                <a16:creationId xmlns:a16="http://schemas.microsoft.com/office/drawing/2014/main" id="{CC2EA9F1-3515-AAA6-90EF-031AABE62165}"/>
              </a:ext>
            </a:extLst>
          </p:cNvPr>
          <p:cNvPicPr>
            <a:picLocks noChangeAspect="1"/>
          </p:cNvPicPr>
          <p:nvPr/>
        </p:nvPicPr>
        <p:blipFill>
          <a:blip r:embed="rId4"/>
          <a:stretch>
            <a:fillRect/>
          </a:stretch>
        </p:blipFill>
        <p:spPr>
          <a:xfrm>
            <a:off x="942975" y="1476798"/>
            <a:ext cx="6630642" cy="4485795"/>
          </a:xfrm>
          <a:prstGeom prst="rect">
            <a:avLst/>
          </a:prstGeom>
        </p:spPr>
      </p:pic>
    </p:spTree>
    <p:extLst>
      <p:ext uri="{BB962C8B-B14F-4D97-AF65-F5344CB8AC3E}">
        <p14:creationId xmlns:p14="http://schemas.microsoft.com/office/powerpoint/2010/main" val="1290663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4F993A-1BC1-4C4E-B188-92BECDE29E7A}"/>
              </a:ext>
            </a:extLst>
          </p:cNvPr>
          <p:cNvSpPr>
            <a:spLocks noGrp="1"/>
          </p:cNvSpPr>
          <p:nvPr>
            <p:ph type="title"/>
          </p:nvPr>
        </p:nvSpPr>
        <p:spPr>
          <a:xfrm>
            <a:off x="1154954" y="947920"/>
            <a:ext cx="10125756" cy="728480"/>
          </a:xfrm>
        </p:spPr>
        <p:txBody>
          <a:bodyPr/>
          <a:lstStyle/>
          <a:p>
            <a:r>
              <a:rPr lang="sv-SE" dirty="0"/>
              <a:t>Behandlingstyp vid intravitreala injektioner</a:t>
            </a:r>
          </a:p>
        </p:txBody>
      </p:sp>
      <p:sp>
        <p:nvSpPr>
          <p:cNvPr id="5" name="textruta 4">
            <a:extLst>
              <a:ext uri="{FF2B5EF4-FFF2-40B4-BE49-F238E27FC236}">
                <a16:creationId xmlns:a16="http://schemas.microsoft.com/office/drawing/2014/main" id="{B04EBA58-278A-4D3A-B616-E226D34F96D6}"/>
              </a:ext>
            </a:extLst>
          </p:cNvPr>
          <p:cNvSpPr txBox="1"/>
          <p:nvPr/>
        </p:nvSpPr>
        <p:spPr>
          <a:xfrm>
            <a:off x="8290292" y="1676400"/>
            <a:ext cx="3452326"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Visar vilka typer av behandlingar som används.</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Luc. 		Lucentis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Ava</a:t>
            </a: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		Avastin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Eyl</a:t>
            </a: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	2mg	Eylea 2mg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Beo</a:t>
            </a: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		Beovu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Ozur</a:t>
            </a: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		Ozurdex</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Vab</a:t>
            </a: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		Vabysmo</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Eyl.8mg	Eylea 8mg</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Iluvien</a:t>
            </a: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sv-SE"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Iluvien</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Biosim</a:t>
            </a: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		Biosimilar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Egen enhet i starka färger,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Rikets data i svagare nyans i stapeln bredvid.</a:t>
            </a:r>
          </a:p>
        </p:txBody>
      </p:sp>
      <p:pic>
        <p:nvPicPr>
          <p:cNvPr id="6" name="Bildobjekt 5" descr="cid:image001.png@01D05756.955F9E60">
            <a:extLst>
              <a:ext uri="{FF2B5EF4-FFF2-40B4-BE49-F238E27FC236}">
                <a16:creationId xmlns:a16="http://schemas.microsoft.com/office/drawing/2014/main" id="{FEA97E8A-673E-4A28-9BC4-8DCA792F3237}"/>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7" name="Bildobjekt 6">
            <a:extLst>
              <a:ext uri="{FF2B5EF4-FFF2-40B4-BE49-F238E27FC236}">
                <a16:creationId xmlns:a16="http://schemas.microsoft.com/office/drawing/2014/main" id="{C0F82F0C-7A7D-E00D-4884-FCE86FD1E20B}"/>
              </a:ext>
            </a:extLst>
          </p:cNvPr>
          <p:cNvPicPr>
            <a:picLocks noChangeAspect="1"/>
          </p:cNvPicPr>
          <p:nvPr/>
        </p:nvPicPr>
        <p:blipFill>
          <a:blip r:embed="rId4"/>
          <a:stretch>
            <a:fillRect/>
          </a:stretch>
        </p:blipFill>
        <p:spPr>
          <a:xfrm>
            <a:off x="1154954" y="1749950"/>
            <a:ext cx="6931168" cy="4541520"/>
          </a:xfrm>
          <a:prstGeom prst="rect">
            <a:avLst/>
          </a:prstGeom>
        </p:spPr>
      </p:pic>
    </p:spTree>
    <p:extLst>
      <p:ext uri="{BB962C8B-B14F-4D97-AF65-F5344CB8AC3E}">
        <p14:creationId xmlns:p14="http://schemas.microsoft.com/office/powerpoint/2010/main" val="705592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ubrik 1">
            <a:extLst>
              <a:ext uri="{FF2B5EF4-FFF2-40B4-BE49-F238E27FC236}">
                <a16:creationId xmlns:a16="http://schemas.microsoft.com/office/drawing/2014/main" id="{B0724C72-87DE-4E11-AEF3-AA5A579FEC4E}"/>
              </a:ext>
            </a:extLst>
          </p:cNvPr>
          <p:cNvSpPr>
            <a:spLocks noGrp="1"/>
          </p:cNvSpPr>
          <p:nvPr>
            <p:ph type="title"/>
          </p:nvPr>
        </p:nvSpPr>
        <p:spPr>
          <a:xfrm>
            <a:off x="1301261" y="590062"/>
            <a:ext cx="5409655" cy="2838938"/>
          </a:xfrm>
        </p:spPr>
        <p:txBody>
          <a:bodyPr vert="horz" lIns="91440" tIns="45720" rIns="91440" bIns="45720" rtlCol="0" anchor="b">
            <a:normAutofit/>
          </a:bodyPr>
          <a:lstStyle/>
          <a:p>
            <a:r>
              <a:rPr lang="en-US" sz="5600" kern="1200">
                <a:solidFill>
                  <a:srgbClr val="FFFFFF"/>
                </a:solidFill>
                <a:latin typeface="+mj-lt"/>
                <a:ea typeface="+mj-ea"/>
                <a:cs typeface="+mj-cs"/>
              </a:rPr>
              <a:t>Rapporter och export av data</a:t>
            </a:r>
          </a:p>
        </p:txBody>
      </p:sp>
      <p:sp>
        <p:nvSpPr>
          <p:cNvPr id="3" name="Platshållare för text 2">
            <a:extLst>
              <a:ext uri="{FF2B5EF4-FFF2-40B4-BE49-F238E27FC236}">
                <a16:creationId xmlns:a16="http://schemas.microsoft.com/office/drawing/2014/main" id="{D3F307EB-C8F4-4714-826D-D868ABCB3E2C}"/>
              </a:ext>
            </a:extLst>
          </p:cNvPr>
          <p:cNvSpPr>
            <a:spLocks noGrp="1"/>
          </p:cNvSpPr>
          <p:nvPr>
            <p:ph type="body" idx="1"/>
          </p:nvPr>
        </p:nvSpPr>
        <p:spPr>
          <a:xfrm>
            <a:off x="5642044" y="4698614"/>
            <a:ext cx="5088650" cy="1198120"/>
          </a:xfrm>
        </p:spPr>
        <p:txBody>
          <a:bodyPr vert="horz" lIns="91440" tIns="45720" rIns="91440" bIns="45720" rtlCol="0">
            <a:normAutofit/>
          </a:bodyPr>
          <a:lstStyle/>
          <a:p>
            <a:pPr algn="r"/>
            <a:r>
              <a:rPr lang="en-US" sz="2000" kern="1200">
                <a:solidFill>
                  <a:srgbClr val="FFFFFF"/>
                </a:solidFill>
                <a:latin typeface="+mn-lt"/>
                <a:ea typeface="+mn-ea"/>
                <a:cs typeface="+mn-cs"/>
              </a:rPr>
              <a:t>Svenska Makularegistret</a:t>
            </a:r>
          </a:p>
        </p:txBody>
      </p:sp>
      <p:sp>
        <p:nvSpPr>
          <p:cNvPr id="2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8"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47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602313-E22E-429F-913E-378F99255B15}"/>
              </a:ext>
            </a:extLst>
          </p:cNvPr>
          <p:cNvSpPr>
            <a:spLocks noGrp="1"/>
          </p:cNvSpPr>
          <p:nvPr>
            <p:ph type="title"/>
          </p:nvPr>
        </p:nvSpPr>
        <p:spPr>
          <a:xfrm>
            <a:off x="867747" y="503303"/>
            <a:ext cx="10720873" cy="728480"/>
          </a:xfrm>
        </p:spPr>
        <p:txBody>
          <a:bodyPr>
            <a:normAutofit fontScale="90000"/>
          </a:bodyPr>
          <a:lstStyle/>
          <a:p>
            <a:r>
              <a:rPr lang="sv-SE" dirty="0"/>
              <a:t>Individrapport</a:t>
            </a:r>
            <a:br>
              <a:rPr lang="sv-SE" dirty="0"/>
            </a:br>
            <a:r>
              <a:rPr lang="sv-SE" dirty="0"/>
              <a:t>Exempel på idiopatisk CNV, klassiskt membran</a:t>
            </a:r>
          </a:p>
        </p:txBody>
      </p:sp>
      <p:pic>
        <p:nvPicPr>
          <p:cNvPr id="4" name="Bildobjekt 3">
            <a:extLst>
              <a:ext uri="{FF2B5EF4-FFF2-40B4-BE49-F238E27FC236}">
                <a16:creationId xmlns:a16="http://schemas.microsoft.com/office/drawing/2014/main" id="{9862995A-A90F-4E0D-931F-65EE542A2CE1}"/>
              </a:ext>
            </a:extLst>
          </p:cNvPr>
          <p:cNvPicPr>
            <a:picLocks noChangeAspect="1"/>
          </p:cNvPicPr>
          <p:nvPr/>
        </p:nvPicPr>
        <p:blipFill>
          <a:blip r:embed="rId2"/>
          <a:stretch>
            <a:fillRect/>
          </a:stretch>
        </p:blipFill>
        <p:spPr>
          <a:xfrm>
            <a:off x="867747" y="1676400"/>
            <a:ext cx="7067550" cy="4886325"/>
          </a:xfrm>
          <a:prstGeom prst="rect">
            <a:avLst/>
          </a:prstGeom>
        </p:spPr>
      </p:pic>
      <p:sp>
        <p:nvSpPr>
          <p:cNvPr id="5" name="textruta 4">
            <a:extLst>
              <a:ext uri="{FF2B5EF4-FFF2-40B4-BE49-F238E27FC236}">
                <a16:creationId xmlns:a16="http://schemas.microsoft.com/office/drawing/2014/main" id="{2F5C6FC3-4534-46A2-8668-45BEC8A47B83}"/>
              </a:ext>
            </a:extLst>
          </p:cNvPr>
          <p:cNvSpPr txBox="1"/>
          <p:nvPr/>
        </p:nvSpPr>
        <p:spPr>
          <a:xfrm>
            <a:off x="8378889" y="1754155"/>
            <a:ext cx="2945364" cy="1323439"/>
          </a:xfrm>
          <a:prstGeom prst="rect">
            <a:avLst/>
          </a:prstGeom>
          <a:solidFill>
            <a:schemeClr val="tx2">
              <a:lumMod val="60000"/>
              <a:lumOff val="4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orbel" panose="020B0503020204020204" pitchFamily="34" charset="0"/>
              </a:rPr>
              <a:t>Individrapport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2000" dirty="0">
                <a:solidFill>
                  <a:prstClr val="black"/>
                </a:solidFill>
                <a:latin typeface="Corbel" panose="020B0503020204020204" pitchFamily="34" charset="0"/>
              </a:rPr>
              <a:t>För att följa synskärpans utveckling och behandlingar över tid</a:t>
            </a:r>
            <a:endParaRPr kumimoji="0" lang="sv-SE" sz="2000" b="0" i="0" u="none" strike="noStrike" kern="1200" cap="none" spc="0" normalizeH="0" baseline="0" noProof="0" dirty="0">
              <a:ln>
                <a:noFill/>
              </a:ln>
              <a:solidFill>
                <a:prstClr val="black"/>
              </a:solidFill>
              <a:effectLst/>
              <a:uLnTx/>
              <a:uFillTx/>
              <a:latin typeface="Corbel" panose="020B0503020204020204" pitchFamily="34" charset="0"/>
            </a:endParaRPr>
          </a:p>
        </p:txBody>
      </p:sp>
      <p:pic>
        <p:nvPicPr>
          <p:cNvPr id="6" name="Bildobjekt 5" descr="cid:image001.png@01D05756.955F9E60">
            <a:extLst>
              <a:ext uri="{FF2B5EF4-FFF2-40B4-BE49-F238E27FC236}">
                <a16:creationId xmlns:a16="http://schemas.microsoft.com/office/drawing/2014/main" id="{B2416EE5-C4C0-4A44-913D-0602843F28FB}"/>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3000283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2897F1A4-2B60-4EA6-993A-A4FB4000DEED}"/>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dirty="0" err="1">
                <a:solidFill>
                  <a:schemeClr val="tx1"/>
                </a:solidFill>
                <a:latin typeface="+mj-lt"/>
                <a:ea typeface="+mj-ea"/>
                <a:cs typeface="+mj-cs"/>
              </a:rPr>
              <a:t>Rapporter</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finns</a:t>
            </a:r>
            <a:r>
              <a:rPr lang="en-US" sz="3600" kern="1200" dirty="0">
                <a:solidFill>
                  <a:schemeClr val="tx1"/>
                </a:solidFill>
                <a:latin typeface="+mj-lt"/>
                <a:ea typeface="+mj-ea"/>
                <a:cs typeface="+mj-cs"/>
              </a:rPr>
              <a:t> under </a:t>
            </a:r>
            <a:r>
              <a:rPr lang="en-US" sz="3600" kern="1200" dirty="0" err="1">
                <a:solidFill>
                  <a:schemeClr val="tx1"/>
                </a:solidFill>
                <a:latin typeface="+mj-lt"/>
                <a:ea typeface="+mj-ea"/>
                <a:cs typeface="+mj-cs"/>
              </a:rPr>
              <a:t>fliken</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utdata</a:t>
            </a:r>
            <a:r>
              <a:rPr lang="en-US" sz="3600" kern="1200" dirty="0">
                <a:solidFill>
                  <a:schemeClr val="tx1"/>
                </a:solidFill>
                <a:latin typeface="+mj-lt"/>
                <a:ea typeface="+mj-ea"/>
                <a:cs typeface="+mj-cs"/>
              </a:rPr>
              <a:t>”</a:t>
            </a:r>
          </a:p>
        </p:txBody>
      </p:sp>
      <p:sp>
        <p:nvSpPr>
          <p:cNvPr id="3" name="textruta 2">
            <a:extLst>
              <a:ext uri="{FF2B5EF4-FFF2-40B4-BE49-F238E27FC236}">
                <a16:creationId xmlns:a16="http://schemas.microsoft.com/office/drawing/2014/main" id="{E04380DD-9A28-49AC-ACB0-F1822A579D54}"/>
              </a:ext>
            </a:extLst>
          </p:cNvPr>
          <p:cNvSpPr txBox="1"/>
          <p:nvPr/>
        </p:nvSpPr>
        <p:spPr>
          <a:xfrm>
            <a:off x="643469" y="1782981"/>
            <a:ext cx="4008384"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err="1"/>
              <a:t>Fasta</a:t>
            </a:r>
            <a:r>
              <a:rPr lang="en-US" sz="2000" dirty="0"/>
              <a:t> </a:t>
            </a:r>
            <a:r>
              <a:rPr lang="en-US" sz="2000" dirty="0" err="1"/>
              <a:t>rapporter</a:t>
            </a:r>
            <a:r>
              <a:rPr lang="en-US" sz="2000" dirty="0"/>
              <a:t> </a:t>
            </a:r>
            <a:r>
              <a:rPr lang="en-US" sz="2000" dirty="0" err="1"/>
              <a:t>finns</a:t>
            </a:r>
            <a:r>
              <a:rPr lang="en-US" sz="2000" dirty="0"/>
              <a:t> </a:t>
            </a:r>
            <a:r>
              <a:rPr lang="en-US" sz="2000" dirty="0" err="1"/>
              <a:t>utformade</a:t>
            </a:r>
            <a:r>
              <a:rPr lang="en-US" sz="2000" dirty="0"/>
              <a:t>. Under </a:t>
            </a:r>
            <a:r>
              <a:rPr lang="en-US" sz="2000" dirty="0" err="1"/>
              <a:t>fliken</a:t>
            </a:r>
            <a:r>
              <a:rPr lang="en-US" sz="2000" dirty="0"/>
              <a:t> </a:t>
            </a:r>
            <a:r>
              <a:rPr lang="en-US" sz="2000" dirty="0" err="1"/>
              <a:t>utdata</a:t>
            </a:r>
            <a:r>
              <a:rPr lang="en-US" sz="2000" dirty="0"/>
              <a:t>/</a:t>
            </a:r>
            <a:r>
              <a:rPr lang="en-US" sz="2000" dirty="0" err="1"/>
              <a:t>rapporter</a:t>
            </a:r>
            <a:r>
              <a:rPr lang="en-US" sz="2000" dirty="0"/>
              <a:t>.</a:t>
            </a:r>
          </a:p>
          <a:p>
            <a:pPr indent="-228600">
              <a:lnSpc>
                <a:spcPct val="90000"/>
              </a:lnSpc>
              <a:spcAft>
                <a:spcPts val="600"/>
              </a:spcAft>
              <a:buFont typeface="Arial" panose="020B0604020202020204" pitchFamily="34" charset="0"/>
              <a:buChar char="•"/>
            </a:pPr>
            <a:r>
              <a:rPr lang="en-US" sz="2000" dirty="0" err="1"/>
              <a:t>Välj</a:t>
            </a:r>
            <a:r>
              <a:rPr lang="en-US" sz="2000" dirty="0"/>
              <a:t> </a:t>
            </a:r>
            <a:r>
              <a:rPr lang="en-US" sz="2000" dirty="0" err="1"/>
              <a:t>vilken</a:t>
            </a:r>
            <a:r>
              <a:rPr lang="en-US" sz="2000" dirty="0"/>
              <a:t> rapport </a:t>
            </a:r>
            <a:r>
              <a:rPr lang="en-US" sz="2000" dirty="0" err="1"/>
              <a:t>ni</a:t>
            </a:r>
            <a:r>
              <a:rPr lang="en-US" sz="2000" dirty="0"/>
              <a:t> </a:t>
            </a:r>
            <a:r>
              <a:rPr lang="en-US" sz="2000" dirty="0" err="1"/>
              <a:t>är</a:t>
            </a:r>
            <a:r>
              <a:rPr lang="en-US" sz="2000" dirty="0"/>
              <a:t> </a:t>
            </a:r>
            <a:r>
              <a:rPr lang="en-US" sz="2000" dirty="0" err="1"/>
              <a:t>intresserad</a:t>
            </a:r>
            <a:r>
              <a:rPr lang="en-US" sz="2000" dirty="0"/>
              <a:t> av</a:t>
            </a:r>
            <a:br>
              <a:rPr lang="en-US" sz="2000" dirty="0"/>
            </a:br>
            <a:endParaRPr lang="en-US" sz="2000" dirty="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Bildobjekt 4">
            <a:extLst>
              <a:ext uri="{FF2B5EF4-FFF2-40B4-BE49-F238E27FC236}">
                <a16:creationId xmlns:a16="http://schemas.microsoft.com/office/drawing/2014/main" id="{59E37988-410C-4E96-8BAF-158984A9F567}"/>
              </a:ext>
            </a:extLst>
          </p:cNvPr>
          <p:cNvPicPr>
            <a:picLocks noChangeAspect="1"/>
          </p:cNvPicPr>
          <p:nvPr/>
        </p:nvPicPr>
        <p:blipFill>
          <a:blip r:embed="rId2"/>
          <a:stretch>
            <a:fillRect/>
          </a:stretch>
        </p:blipFill>
        <p:spPr>
          <a:xfrm>
            <a:off x="5336671" y="1935308"/>
            <a:ext cx="6253212" cy="3736294"/>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Bildobjekt 14" descr="cid:image001.png@01D05756.955F9E60">
            <a:extLst>
              <a:ext uri="{FF2B5EF4-FFF2-40B4-BE49-F238E27FC236}">
                <a16:creationId xmlns:a16="http://schemas.microsoft.com/office/drawing/2014/main" id="{B8EF08E0-41F5-4574-9789-37AEC3455565}"/>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83912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03F41AC-F690-4E67-BC22-50049D14C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69BBCA1-89BA-4CF6-9CE0-7E8BEB04C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1"/>
              </a:gs>
              <a:gs pos="100000">
                <a:schemeClr val="accent2">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50" name="Picture 2" descr="Visa källbilden">
            <a:extLst>
              <a:ext uri="{FF2B5EF4-FFF2-40B4-BE49-F238E27FC236}">
                <a16:creationId xmlns:a16="http://schemas.microsoft.com/office/drawing/2014/main" id="{5EF7E4E5-3779-427D-BD52-FB422F6A8210}"/>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7367" r="31098" b="-1"/>
          <a:stretch/>
        </p:blipFill>
        <p:spPr bwMode="auto">
          <a:xfrm>
            <a:off x="6902452" y="6716"/>
            <a:ext cx="5289548" cy="6851284"/>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E4BB4201-D9E8-400A-B940-86367E4C58F5}"/>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a:solidFill>
                  <a:srgbClr val="FFFFFF"/>
                </a:solidFill>
              </a:rPr>
              <a:t>Registrering i SMR</a:t>
            </a:r>
          </a:p>
        </p:txBody>
      </p:sp>
      <p:grpSp>
        <p:nvGrpSpPr>
          <p:cNvPr id="77" name="Group 76">
            <a:extLst>
              <a:ext uri="{FF2B5EF4-FFF2-40B4-BE49-F238E27FC236}">
                <a16:creationId xmlns:a16="http://schemas.microsoft.com/office/drawing/2014/main" id="{8B65D8A2-EC69-49A4-8897-4C4FE08B7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78"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7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8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82" name="Straight Connector 8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638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8EE9E-A347-4432-8427-C5E6C564ECB8}"/>
              </a:ext>
            </a:extLst>
          </p:cNvPr>
          <p:cNvSpPr>
            <a:spLocks noGrp="1"/>
          </p:cNvSpPr>
          <p:nvPr>
            <p:ph type="title"/>
          </p:nvPr>
        </p:nvSpPr>
        <p:spPr/>
        <p:txBody>
          <a:bodyPr/>
          <a:lstStyle/>
          <a:p>
            <a:r>
              <a:rPr lang="en-US" sz="4400" kern="1200">
                <a:solidFill>
                  <a:schemeClr val="tx1"/>
                </a:solidFill>
                <a:latin typeface="+mj-lt"/>
                <a:ea typeface="+mj-ea"/>
                <a:cs typeface="+mj-cs"/>
              </a:rPr>
              <a:t>Rapporter finns under fliken ”utdata”</a:t>
            </a:r>
            <a:endParaRPr lang="sv-SE" dirty="0"/>
          </a:p>
        </p:txBody>
      </p:sp>
      <p:pic>
        <p:nvPicPr>
          <p:cNvPr id="6" name="Bildobjekt 5">
            <a:extLst>
              <a:ext uri="{FF2B5EF4-FFF2-40B4-BE49-F238E27FC236}">
                <a16:creationId xmlns:a16="http://schemas.microsoft.com/office/drawing/2014/main" id="{CDB2BE5C-1705-47FA-92CF-4C9D290C5079}"/>
              </a:ext>
            </a:extLst>
          </p:cNvPr>
          <p:cNvPicPr>
            <a:picLocks noChangeAspect="1"/>
          </p:cNvPicPr>
          <p:nvPr/>
        </p:nvPicPr>
        <p:blipFill>
          <a:blip r:embed="rId2"/>
          <a:stretch>
            <a:fillRect/>
          </a:stretch>
        </p:blipFill>
        <p:spPr>
          <a:xfrm>
            <a:off x="1034045" y="1283542"/>
            <a:ext cx="9153525" cy="5429250"/>
          </a:xfrm>
          <a:prstGeom prst="rect">
            <a:avLst/>
          </a:prstGeom>
        </p:spPr>
      </p:pic>
      <p:pic>
        <p:nvPicPr>
          <p:cNvPr id="4" name="Bildobjekt 3" descr="cid:image001.png@01D05756.955F9E60">
            <a:extLst>
              <a:ext uri="{FF2B5EF4-FFF2-40B4-BE49-F238E27FC236}">
                <a16:creationId xmlns:a16="http://schemas.microsoft.com/office/drawing/2014/main" id="{F6008D57-EE0C-4A2D-9671-AB81F5E559DC}"/>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3908236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5D6DF3-9D50-49E4-9713-4401999DA048}"/>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err="1">
                <a:solidFill>
                  <a:schemeClr val="tx1"/>
                </a:solidFill>
                <a:latin typeface="+mj-lt"/>
                <a:ea typeface="+mj-ea"/>
                <a:cs typeface="+mj-cs"/>
              </a:rPr>
              <a:t>Exportera</a:t>
            </a:r>
            <a:r>
              <a:rPr lang="en-US" sz="5400" kern="1200" dirty="0">
                <a:solidFill>
                  <a:schemeClr val="tx1"/>
                </a:solidFill>
                <a:latin typeface="+mj-lt"/>
                <a:ea typeface="+mj-ea"/>
                <a:cs typeface="+mj-cs"/>
              </a:rPr>
              <a:t> data</a:t>
            </a:r>
          </a:p>
        </p:txBody>
      </p:sp>
      <p:pic>
        <p:nvPicPr>
          <p:cNvPr id="4" name="Bildobjekt 3">
            <a:extLst>
              <a:ext uri="{FF2B5EF4-FFF2-40B4-BE49-F238E27FC236}">
                <a16:creationId xmlns:a16="http://schemas.microsoft.com/office/drawing/2014/main" id="{85047975-7825-4674-A387-00913C637A34}"/>
              </a:ext>
            </a:extLst>
          </p:cNvPr>
          <p:cNvPicPr>
            <a:picLocks noChangeAspect="1"/>
          </p:cNvPicPr>
          <p:nvPr/>
        </p:nvPicPr>
        <p:blipFill>
          <a:blip r:embed="rId2"/>
          <a:stretch>
            <a:fillRect/>
          </a:stretch>
        </p:blipFill>
        <p:spPr>
          <a:xfrm>
            <a:off x="1371802" y="1863801"/>
            <a:ext cx="9448395" cy="4440746"/>
          </a:xfrm>
          <a:prstGeom prst="rect">
            <a:avLst/>
          </a:prstGeom>
        </p:spPr>
      </p:pic>
      <p:pic>
        <p:nvPicPr>
          <p:cNvPr id="5" name="Bildobjekt 4" descr="cid:image001.png@01D05756.955F9E60">
            <a:extLst>
              <a:ext uri="{FF2B5EF4-FFF2-40B4-BE49-F238E27FC236}">
                <a16:creationId xmlns:a16="http://schemas.microsoft.com/office/drawing/2014/main" id="{B5638E55-1739-4BFF-9691-CD731E92DE1B}"/>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1170058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46A92A36-484C-A71A-642D-9B7EEE7B8A01}"/>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6600" kern="1200">
                <a:solidFill>
                  <a:srgbClr val="FFFFFF"/>
                </a:solidFill>
                <a:latin typeface="+mj-lt"/>
                <a:ea typeface="+mj-ea"/>
                <a:cs typeface="+mj-cs"/>
              </a:rPr>
              <a:t>Antal injektioner 2013-2022</a:t>
            </a:r>
          </a:p>
        </p:txBody>
      </p:sp>
      <p:sp>
        <p:nvSpPr>
          <p:cNvPr id="17"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a:extLst>
              <a:ext uri="{FF2B5EF4-FFF2-40B4-BE49-F238E27FC236}">
                <a16:creationId xmlns:a16="http://schemas.microsoft.com/office/drawing/2014/main" id="{A656687A-C9DA-E71E-09E1-996913334A71}"/>
              </a:ext>
            </a:extLst>
          </p:cNvPr>
          <p:cNvPicPr>
            <a:picLocks noChangeAspect="1"/>
          </p:cNvPicPr>
          <p:nvPr/>
        </p:nvPicPr>
        <p:blipFill>
          <a:blip r:embed="rId2"/>
          <a:stretch>
            <a:fillRect/>
          </a:stretch>
        </p:blipFill>
        <p:spPr>
          <a:xfrm>
            <a:off x="41558" y="3429000"/>
            <a:ext cx="12015779" cy="1982604"/>
          </a:xfrm>
          <a:prstGeom prst="rect">
            <a:avLst/>
          </a:prstGeom>
        </p:spPr>
      </p:pic>
    </p:spTree>
    <p:extLst>
      <p:ext uri="{BB962C8B-B14F-4D97-AF65-F5344CB8AC3E}">
        <p14:creationId xmlns:p14="http://schemas.microsoft.com/office/powerpoint/2010/main" val="489490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ubrik 1">
            <a:extLst>
              <a:ext uri="{FF2B5EF4-FFF2-40B4-BE49-F238E27FC236}">
                <a16:creationId xmlns:a16="http://schemas.microsoft.com/office/drawing/2014/main" id="{73E787A2-D967-4D30-54EC-1B9BD459D05F}"/>
              </a:ext>
            </a:extLst>
          </p:cNvPr>
          <p:cNvSpPr>
            <a:spLocks noGrp="1"/>
          </p:cNvSpPr>
          <p:nvPr>
            <p:ph type="title"/>
          </p:nvPr>
        </p:nvSpPr>
        <p:spPr>
          <a:xfrm>
            <a:off x="660041" y="1619794"/>
            <a:ext cx="2880828" cy="4219218"/>
          </a:xfrm>
        </p:spPr>
        <p:txBody>
          <a:bodyPr vert="horz" lIns="91440" tIns="45720" rIns="91440" bIns="45720" rtlCol="0" anchor="t">
            <a:normAutofit/>
          </a:bodyPr>
          <a:lstStyle/>
          <a:p>
            <a:br>
              <a:rPr lang="en-US" sz="2200" kern="1200" dirty="0">
                <a:solidFill>
                  <a:srgbClr val="FFFFFF"/>
                </a:solidFill>
                <a:latin typeface="+mj-lt"/>
                <a:ea typeface="+mj-ea"/>
                <a:cs typeface="+mj-cs"/>
              </a:rPr>
            </a:br>
            <a:br>
              <a:rPr lang="en-US" sz="2200" kern="1200" dirty="0">
                <a:solidFill>
                  <a:srgbClr val="FFFFFF"/>
                </a:solidFill>
                <a:latin typeface="+mj-lt"/>
                <a:ea typeface="+mj-ea"/>
                <a:cs typeface="+mj-cs"/>
              </a:rPr>
            </a:br>
            <a:r>
              <a:rPr lang="sv-SE" sz="2400" dirty="0">
                <a:solidFill>
                  <a:schemeClr val="bg1"/>
                </a:solidFill>
              </a:rPr>
              <a:t>2023</a:t>
            </a:r>
            <a:br>
              <a:rPr lang="sv-SE" sz="2400" dirty="0">
                <a:solidFill>
                  <a:schemeClr val="bg1"/>
                </a:solidFill>
                <a:cs typeface="Calibri"/>
              </a:rPr>
            </a:br>
            <a:r>
              <a:rPr lang="sv-SE" sz="2400" dirty="0">
                <a:solidFill>
                  <a:schemeClr val="bg1"/>
                </a:solidFill>
              </a:rPr>
              <a:t>Eylea 76,3%</a:t>
            </a:r>
            <a:br>
              <a:rPr lang="sv-SE" sz="2400" dirty="0">
                <a:solidFill>
                  <a:schemeClr val="bg1"/>
                </a:solidFill>
                <a:cs typeface="Calibri"/>
              </a:rPr>
            </a:br>
            <a:r>
              <a:rPr lang="sv-SE" sz="2400" dirty="0">
                <a:solidFill>
                  <a:schemeClr val="bg1"/>
                </a:solidFill>
              </a:rPr>
              <a:t>Avastin 16%</a:t>
            </a:r>
            <a:br>
              <a:rPr lang="sv-SE" sz="2400" dirty="0">
                <a:solidFill>
                  <a:schemeClr val="bg1"/>
                </a:solidFill>
                <a:cs typeface="Calibri"/>
              </a:rPr>
            </a:br>
            <a:r>
              <a:rPr lang="sv-SE" sz="2400" dirty="0">
                <a:solidFill>
                  <a:schemeClr val="bg1"/>
                </a:solidFill>
              </a:rPr>
              <a:t>Lucentis 4,4%</a:t>
            </a:r>
            <a:br>
              <a:rPr lang="sv-SE" sz="2400" dirty="0">
                <a:solidFill>
                  <a:schemeClr val="bg1"/>
                </a:solidFill>
              </a:rPr>
            </a:br>
            <a:r>
              <a:rPr lang="sv-SE" sz="2400" dirty="0">
                <a:solidFill>
                  <a:schemeClr val="bg1"/>
                </a:solidFill>
                <a:cs typeface="Calibri"/>
              </a:rPr>
              <a:t>Vabysmo 2,3%</a:t>
            </a:r>
            <a:br>
              <a:rPr lang="sv-SE" sz="2400" dirty="0">
                <a:solidFill>
                  <a:schemeClr val="bg1"/>
                </a:solidFill>
                <a:cs typeface="Calibri"/>
              </a:rPr>
            </a:br>
            <a:r>
              <a:rPr lang="sv-SE" sz="2400" dirty="0">
                <a:solidFill>
                  <a:schemeClr val="bg1"/>
                </a:solidFill>
              </a:rPr>
              <a:t>Beovu &lt;1%</a:t>
            </a:r>
            <a:br>
              <a:rPr lang="sv-SE" sz="2400" dirty="0"/>
            </a:br>
            <a:endParaRPr lang="en-US" sz="2200" kern="1200" dirty="0">
              <a:solidFill>
                <a:srgbClr val="FFFFFF"/>
              </a:solidFill>
              <a:latin typeface="+mj-lt"/>
              <a:ea typeface="+mj-ea"/>
              <a:cs typeface="+mj-cs"/>
            </a:endParaRPr>
          </a:p>
        </p:txBody>
      </p:sp>
      <p:pic>
        <p:nvPicPr>
          <p:cNvPr id="4" name="Picture 1" title="The SGPlot Procedure">
            <a:extLst>
              <a:ext uri="{FF2B5EF4-FFF2-40B4-BE49-F238E27FC236}">
                <a16:creationId xmlns:a16="http://schemas.microsoft.com/office/drawing/2014/main" id="{15D1D820-F235-675D-227F-942CE94EC9C3}"/>
              </a:ext>
            </a:extLst>
          </p:cNvPr>
          <p:cNvPicPr>
            <a:picLocks noChangeAspect="1"/>
          </p:cNvPicPr>
          <p:nvPr/>
        </p:nvPicPr>
        <p:blipFill>
          <a:blip r:embed="rId2"/>
          <a:stretch>
            <a:fillRect/>
          </a:stretch>
        </p:blipFill>
        <p:spPr>
          <a:xfrm>
            <a:off x="4153991" y="1202806"/>
            <a:ext cx="7721298" cy="5517232"/>
          </a:xfrm>
          <a:prstGeom prst="rect">
            <a:avLst/>
          </a:prstGeom>
        </p:spPr>
      </p:pic>
      <p:sp>
        <p:nvSpPr>
          <p:cNvPr id="5" name="textruta 4">
            <a:extLst>
              <a:ext uri="{FF2B5EF4-FFF2-40B4-BE49-F238E27FC236}">
                <a16:creationId xmlns:a16="http://schemas.microsoft.com/office/drawing/2014/main" id="{15A49913-2537-9ACA-600A-5F8E589F5C6A}"/>
              </a:ext>
            </a:extLst>
          </p:cNvPr>
          <p:cNvSpPr txBox="1"/>
          <p:nvPr/>
        </p:nvSpPr>
        <p:spPr>
          <a:xfrm>
            <a:off x="4339046" y="137962"/>
            <a:ext cx="7602214" cy="954107"/>
          </a:xfrm>
          <a:prstGeom prst="rect">
            <a:avLst/>
          </a:prstGeom>
          <a:noFill/>
        </p:spPr>
        <p:txBody>
          <a:bodyPr wrap="square" rtlCol="0">
            <a:spAutoFit/>
          </a:bodyPr>
          <a:lstStyle/>
          <a:p>
            <a:r>
              <a:rPr lang="en-US" sz="2800" b="1" kern="1200" dirty="0" err="1">
                <a:latin typeface="+mj-lt"/>
                <a:ea typeface="+mj-ea"/>
                <a:cs typeface="+mj-cs"/>
              </a:rPr>
              <a:t>Årsrapport</a:t>
            </a:r>
            <a:r>
              <a:rPr lang="en-US" sz="2800" b="1" kern="1200" dirty="0">
                <a:latin typeface="+mj-lt"/>
                <a:ea typeface="+mj-ea"/>
                <a:cs typeface="+mj-cs"/>
              </a:rPr>
              <a:t> 2022</a:t>
            </a:r>
            <a:br>
              <a:rPr lang="en-US" sz="2800" kern="1200" dirty="0">
                <a:latin typeface="+mj-lt"/>
                <a:ea typeface="+mj-ea"/>
                <a:cs typeface="+mj-cs"/>
              </a:rPr>
            </a:br>
            <a:r>
              <a:rPr lang="en-US" sz="2800" dirty="0"/>
              <a:t>V</a:t>
            </a:r>
            <a:r>
              <a:rPr lang="en-US" sz="2800" kern="1200" dirty="0">
                <a:latin typeface="+mj-lt"/>
                <a:ea typeface="+mj-ea"/>
                <a:cs typeface="+mj-cs"/>
              </a:rPr>
              <a:t>al av </a:t>
            </a:r>
            <a:r>
              <a:rPr lang="en-US" sz="2800" kern="1200" dirty="0" err="1">
                <a:latin typeface="+mj-lt"/>
                <a:ea typeface="+mj-ea"/>
                <a:cs typeface="+mj-cs"/>
              </a:rPr>
              <a:t>behandling</a:t>
            </a:r>
            <a:r>
              <a:rPr lang="en-US" sz="2800" dirty="0">
                <a:latin typeface="+mj-lt"/>
                <a:ea typeface="+mj-ea"/>
                <a:cs typeface="+mj-cs"/>
              </a:rPr>
              <a:t>,</a:t>
            </a:r>
            <a:r>
              <a:rPr lang="en-US" sz="2800" kern="1200" dirty="0">
                <a:latin typeface="+mj-lt"/>
                <a:ea typeface="+mj-ea"/>
                <a:cs typeface="+mj-cs"/>
              </a:rPr>
              <a:t> 2013-2022</a:t>
            </a:r>
            <a:r>
              <a:rPr lang="en-US" sz="1800" kern="1200" dirty="0">
                <a:solidFill>
                  <a:srgbClr val="FFFFFF"/>
                </a:solidFill>
                <a:latin typeface="+mj-lt"/>
                <a:ea typeface="+mj-ea"/>
                <a:cs typeface="+mj-cs"/>
              </a:rPr>
              <a:t>.</a:t>
            </a:r>
            <a:endParaRPr lang="sv-SE" dirty="0"/>
          </a:p>
        </p:txBody>
      </p:sp>
    </p:spTree>
    <p:extLst>
      <p:ext uri="{BB962C8B-B14F-4D97-AF65-F5344CB8AC3E}">
        <p14:creationId xmlns:p14="http://schemas.microsoft.com/office/powerpoint/2010/main" val="3760835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E33E862C-E212-15D1-2F9A-010AE6EBCA98}"/>
              </a:ext>
            </a:extLst>
          </p:cNvPr>
          <p:cNvSpPr>
            <a:spLocks noGrp="1"/>
          </p:cNvSpPr>
          <p:nvPr>
            <p:ph type="title"/>
          </p:nvPr>
        </p:nvSpPr>
        <p:spPr>
          <a:xfrm>
            <a:off x="660042" y="891652"/>
            <a:ext cx="4412021" cy="3030724"/>
          </a:xfrm>
        </p:spPr>
        <p:txBody>
          <a:bodyPr vert="horz" lIns="91440" tIns="45720" rIns="91440" bIns="45720" rtlCol="0" anchor="b">
            <a:normAutofit fontScale="90000"/>
          </a:bodyPr>
          <a:lstStyle/>
          <a:p>
            <a:pPr algn="r"/>
            <a:r>
              <a:rPr lang="en-US" sz="4000" kern="1200" dirty="0" err="1">
                <a:solidFill>
                  <a:srgbClr val="FFFFFF"/>
                </a:solidFill>
                <a:latin typeface="+mj-lt"/>
                <a:ea typeface="+mj-ea"/>
                <a:cs typeface="+mj-cs"/>
              </a:rPr>
              <a:t>Behandlingspreparat</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preparatval</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2000" kern="1200" dirty="0" err="1">
                <a:solidFill>
                  <a:srgbClr val="FFFFFF"/>
                </a:solidFill>
                <a:latin typeface="+mj-lt"/>
                <a:ea typeface="+mj-ea"/>
                <a:cs typeface="+mj-cs"/>
              </a:rPr>
              <a:t>Terapival</a:t>
            </a:r>
            <a:r>
              <a:rPr lang="en-US" sz="2000" kern="1200" dirty="0">
                <a:solidFill>
                  <a:srgbClr val="FFFFFF"/>
                </a:solidFill>
                <a:latin typeface="+mj-lt"/>
                <a:ea typeface="+mj-ea"/>
                <a:cs typeface="+mj-cs"/>
              </a:rPr>
              <a:t> av anti-VEGF 2022 per </a:t>
            </a:r>
            <a:r>
              <a:rPr lang="en-US" sz="2000" kern="1200" dirty="0" err="1">
                <a:solidFill>
                  <a:srgbClr val="FFFFFF"/>
                </a:solidFill>
                <a:latin typeface="+mj-lt"/>
                <a:ea typeface="+mj-ea"/>
                <a:cs typeface="+mj-cs"/>
              </a:rPr>
              <a:t>klinik</a:t>
            </a:r>
            <a:endParaRPr lang="en-US" sz="4000" kern="1200" dirty="0">
              <a:solidFill>
                <a:srgbClr val="FFFFFF"/>
              </a:solidFill>
              <a:latin typeface="+mj-lt"/>
              <a:ea typeface="+mj-ea"/>
              <a:cs typeface="+mj-cs"/>
            </a:endParaRPr>
          </a:p>
        </p:txBody>
      </p:sp>
      <p:pic>
        <p:nvPicPr>
          <p:cNvPr id="4" name="Picture 1" title="The SGPlot Procedure">
            <a:extLst>
              <a:ext uri="{FF2B5EF4-FFF2-40B4-BE49-F238E27FC236}">
                <a16:creationId xmlns:a16="http://schemas.microsoft.com/office/drawing/2014/main" id="{130DAA77-8521-8D30-A40F-37FB87D45CA7}"/>
              </a:ext>
            </a:extLst>
          </p:cNvPr>
          <p:cNvPicPr>
            <a:picLocks noChangeAspect="1"/>
          </p:cNvPicPr>
          <p:nvPr/>
        </p:nvPicPr>
        <p:blipFill rotWithShape="1">
          <a:blip r:embed="rId2"/>
          <a:srcRect t="1933" b="12677"/>
          <a:stretch/>
        </p:blipFill>
        <p:spPr>
          <a:xfrm>
            <a:off x="6348423" y="175563"/>
            <a:ext cx="5267510" cy="6506871"/>
          </a:xfrm>
          <a:prstGeom prst="rect">
            <a:avLst/>
          </a:prstGeom>
        </p:spPr>
      </p:pic>
      <p:pic>
        <p:nvPicPr>
          <p:cNvPr id="5" name="Bildobjekt 4">
            <a:extLst>
              <a:ext uri="{FF2B5EF4-FFF2-40B4-BE49-F238E27FC236}">
                <a16:creationId xmlns:a16="http://schemas.microsoft.com/office/drawing/2014/main" id="{3DF0238E-CEC7-6F5F-4D29-88935DBAA4F4}"/>
              </a:ext>
            </a:extLst>
          </p:cNvPr>
          <p:cNvPicPr>
            <a:picLocks noChangeAspect="1"/>
          </p:cNvPicPr>
          <p:nvPr/>
        </p:nvPicPr>
        <p:blipFill>
          <a:blip r:embed="rId3"/>
          <a:stretch>
            <a:fillRect/>
          </a:stretch>
        </p:blipFill>
        <p:spPr>
          <a:xfrm>
            <a:off x="1681016" y="1901102"/>
            <a:ext cx="3288549" cy="1639866"/>
          </a:xfrm>
          <a:prstGeom prst="rect">
            <a:avLst/>
          </a:prstGeom>
        </p:spPr>
      </p:pic>
    </p:spTree>
    <p:extLst>
      <p:ext uri="{BB962C8B-B14F-4D97-AF65-F5344CB8AC3E}">
        <p14:creationId xmlns:p14="http://schemas.microsoft.com/office/powerpoint/2010/main" val="783057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 name="Rectangle 2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DB0747D9-E025-8902-0A11-209CBA705B27}"/>
              </a:ext>
            </a:extLst>
          </p:cNvPr>
          <p:cNvPicPr>
            <a:picLocks noChangeAspect="1"/>
          </p:cNvPicPr>
          <p:nvPr/>
        </p:nvPicPr>
        <p:blipFill rotWithShape="1">
          <a:blip r:embed="rId2">
            <a:alphaModFix amt="50000"/>
          </a:blip>
          <a:srcRect t="5614" b="19386"/>
          <a:stretch/>
        </p:blipFill>
        <p:spPr>
          <a:xfrm>
            <a:off x="20" y="1"/>
            <a:ext cx="12191980" cy="6857999"/>
          </a:xfrm>
          <a:prstGeom prst="rect">
            <a:avLst/>
          </a:prstGeom>
        </p:spPr>
      </p:pic>
      <p:sp>
        <p:nvSpPr>
          <p:cNvPr id="2" name="Rubrik 1">
            <a:extLst>
              <a:ext uri="{FF2B5EF4-FFF2-40B4-BE49-F238E27FC236}">
                <a16:creationId xmlns:a16="http://schemas.microsoft.com/office/drawing/2014/main" id="{12451528-7E81-4D54-8AC6-A85112EF8D6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Visualisering</a:t>
            </a:r>
          </a:p>
        </p:txBody>
      </p:sp>
    </p:spTree>
    <p:extLst>
      <p:ext uri="{BB962C8B-B14F-4D97-AF65-F5344CB8AC3E}">
        <p14:creationId xmlns:p14="http://schemas.microsoft.com/office/powerpoint/2010/main" val="2517970572"/>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DEDB4D-E47F-4A4B-8E35-DCABAA854CEA}"/>
              </a:ext>
            </a:extLst>
          </p:cNvPr>
          <p:cNvSpPr>
            <a:spLocks noGrp="1"/>
          </p:cNvSpPr>
          <p:nvPr>
            <p:ph type="title"/>
          </p:nvPr>
        </p:nvSpPr>
        <p:spPr>
          <a:xfrm>
            <a:off x="8234912" y="771525"/>
            <a:ext cx="3382297" cy="3384722"/>
          </a:xfrm>
        </p:spPr>
        <p:txBody>
          <a:bodyPr vert="horz" lIns="91440" tIns="45720" rIns="91440" bIns="45720" rtlCol="0" anchor="b">
            <a:normAutofit fontScale="90000"/>
          </a:bodyPr>
          <a:lstStyle/>
          <a:p>
            <a:pPr>
              <a:lnSpc>
                <a:spcPct val="90000"/>
              </a:lnSpc>
            </a:pPr>
            <a:br>
              <a:rPr lang="sv-SE" sz="2200" b="0" i="0" kern="1200" dirty="0">
                <a:latin typeface="+mj-lt"/>
                <a:ea typeface="+mj-ea"/>
                <a:cs typeface="+mj-cs"/>
              </a:rPr>
            </a:br>
            <a:br>
              <a:rPr lang="sv-SE" sz="2200" b="0" i="0" kern="1200" dirty="0">
                <a:latin typeface="+mj-lt"/>
                <a:ea typeface="+mj-ea"/>
                <a:cs typeface="+mj-cs"/>
              </a:rPr>
            </a:br>
            <a:br>
              <a:rPr lang="sv-SE" sz="2200" b="0" i="0" kern="1200" dirty="0">
                <a:latin typeface="+mj-lt"/>
                <a:ea typeface="+mj-ea"/>
                <a:cs typeface="+mj-cs"/>
              </a:rPr>
            </a:br>
            <a:r>
              <a:rPr lang="sv-SE" sz="2200" b="0" i="0" kern="1200" dirty="0">
                <a:latin typeface="+mj-lt"/>
                <a:ea typeface="+mj-ea"/>
                <a:cs typeface="+mj-cs"/>
              </a:rPr>
              <a:t>Variabeln ankomst- datum remiss – besöksdatum</a:t>
            </a:r>
            <a:br>
              <a:rPr lang="sv-SE" sz="2200" b="0" i="0" kern="1200" dirty="0">
                <a:latin typeface="+mj-lt"/>
                <a:ea typeface="+mj-ea"/>
                <a:cs typeface="+mj-cs"/>
              </a:rPr>
            </a:br>
            <a:r>
              <a:rPr lang="sv-SE" sz="2200" b="0" i="0" kern="1200" dirty="0">
                <a:latin typeface="+mj-lt"/>
                <a:ea typeface="+mj-ea"/>
                <a:cs typeface="+mj-cs"/>
              </a:rPr>
              <a:t>används för att räkna på väntetid/tillgänglighet</a:t>
            </a:r>
            <a:br>
              <a:rPr lang="sv-SE" sz="2200" b="0" i="0" kern="1200" dirty="0">
                <a:latin typeface="+mj-lt"/>
                <a:ea typeface="+mj-ea"/>
                <a:cs typeface="+mj-cs"/>
              </a:rPr>
            </a:br>
            <a:br>
              <a:rPr lang="sv-SE" sz="2200" b="0" i="0" kern="1200" dirty="0">
                <a:latin typeface="+mj-lt"/>
                <a:ea typeface="+mj-ea"/>
                <a:cs typeface="+mj-cs"/>
              </a:rPr>
            </a:br>
            <a:r>
              <a:rPr lang="sv-SE" sz="2200" b="0" i="0" kern="1200" dirty="0">
                <a:latin typeface="+mj-lt"/>
                <a:ea typeface="+mj-ea"/>
                <a:cs typeface="+mj-cs"/>
              </a:rPr>
              <a:t>”Felregistrering” av datum kan leda till att medel antal dagar ökar. Kontrollera gärna  om ni ser oförklarliga siffror.</a:t>
            </a:r>
            <a:br>
              <a:rPr lang="en-US" sz="2200" b="0" i="0" kern="1200" dirty="0">
                <a:solidFill>
                  <a:schemeClr val="bg2"/>
                </a:solidFill>
                <a:latin typeface="+mj-lt"/>
                <a:ea typeface="+mj-ea"/>
                <a:cs typeface="+mj-cs"/>
              </a:rPr>
            </a:br>
            <a:br>
              <a:rPr lang="en-US" sz="2200" b="0" i="0" kern="1200" dirty="0">
                <a:solidFill>
                  <a:schemeClr val="bg2"/>
                </a:solidFill>
                <a:latin typeface="+mj-lt"/>
                <a:ea typeface="+mj-ea"/>
                <a:cs typeface="+mj-cs"/>
              </a:rPr>
            </a:br>
            <a:endParaRPr lang="en-US" sz="2200" b="0" i="0" kern="1200" dirty="0">
              <a:solidFill>
                <a:schemeClr val="bg2"/>
              </a:solidFill>
              <a:latin typeface="+mj-lt"/>
              <a:ea typeface="+mj-ea"/>
              <a:cs typeface="+mj-cs"/>
            </a:endParaRPr>
          </a:p>
        </p:txBody>
      </p:sp>
      <p:pic>
        <p:nvPicPr>
          <p:cNvPr id="5" name="Bildobjekt 4">
            <a:extLst>
              <a:ext uri="{FF2B5EF4-FFF2-40B4-BE49-F238E27FC236}">
                <a16:creationId xmlns:a16="http://schemas.microsoft.com/office/drawing/2014/main" id="{AEBDD0C5-5A20-4ACC-821E-B721E12419B1}"/>
              </a:ext>
            </a:extLst>
          </p:cNvPr>
          <p:cNvPicPr>
            <a:picLocks noChangeAspect="1"/>
          </p:cNvPicPr>
          <p:nvPr/>
        </p:nvPicPr>
        <p:blipFill>
          <a:blip r:embed="rId2"/>
          <a:stretch>
            <a:fillRect/>
          </a:stretch>
        </p:blipFill>
        <p:spPr>
          <a:xfrm>
            <a:off x="837636" y="771525"/>
            <a:ext cx="7029450" cy="5314950"/>
          </a:xfrm>
          <a:prstGeom prst="rect">
            <a:avLst/>
          </a:prstGeom>
        </p:spPr>
      </p:pic>
      <p:pic>
        <p:nvPicPr>
          <p:cNvPr id="18" name="Bildobjekt 17" descr="cid:image001.png@01D05756.955F9E60">
            <a:extLst>
              <a:ext uri="{FF2B5EF4-FFF2-40B4-BE49-F238E27FC236}">
                <a16:creationId xmlns:a16="http://schemas.microsoft.com/office/drawing/2014/main" id="{87C39F61-8885-4953-BC1C-6E180D44D9A2}"/>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1047487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ubrik 1">
            <a:extLst>
              <a:ext uri="{FF2B5EF4-FFF2-40B4-BE49-F238E27FC236}">
                <a16:creationId xmlns:a16="http://schemas.microsoft.com/office/drawing/2014/main" id="{12451528-7E81-4D54-8AC6-A85112EF8D60}"/>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5600" dirty="0" err="1">
                <a:solidFill>
                  <a:srgbClr val="FFFFFF"/>
                </a:solidFill>
              </a:rPr>
              <a:t>Avslutningsbilder</a:t>
            </a:r>
            <a:endParaRPr lang="en-US" sz="5600" kern="1200" dirty="0">
              <a:solidFill>
                <a:srgbClr val="FFFFFF"/>
              </a:solidFill>
              <a:latin typeface="+mj-lt"/>
              <a:ea typeface="+mj-ea"/>
              <a:cs typeface="+mj-cs"/>
            </a:endParaRPr>
          </a:p>
        </p:txBody>
      </p:sp>
      <p:sp>
        <p:nvSpPr>
          <p:cNvPr id="3" name="Platshållare för text 2">
            <a:extLst>
              <a:ext uri="{FF2B5EF4-FFF2-40B4-BE49-F238E27FC236}">
                <a16:creationId xmlns:a16="http://schemas.microsoft.com/office/drawing/2014/main" id="{D44036DA-5CB1-4DEF-809A-EE00EF07E78F}"/>
              </a:ext>
            </a:extLst>
          </p:cNvPr>
          <p:cNvSpPr>
            <a:spLocks noGrp="1"/>
          </p:cNvSpPr>
          <p:nvPr>
            <p:ph type="body" idx="1"/>
          </p:nvPr>
        </p:nvSpPr>
        <p:spPr>
          <a:xfrm>
            <a:off x="1522030" y="3605577"/>
            <a:ext cx="9147940" cy="1324303"/>
          </a:xfrm>
        </p:spPr>
        <p:txBody>
          <a:bodyPr vert="horz" lIns="91440" tIns="45720" rIns="91440" bIns="45720" rtlCol="0" anchor="t">
            <a:normAutofit/>
          </a:bodyPr>
          <a:lstStyle/>
          <a:p>
            <a:pPr algn="ctr"/>
            <a:r>
              <a:rPr lang="en-US" sz="2000" dirty="0" err="1">
                <a:solidFill>
                  <a:srgbClr val="FFFFFF"/>
                </a:solidFill>
              </a:rPr>
              <a:t>Kontaktinformation</a:t>
            </a:r>
            <a:r>
              <a:rPr lang="en-US" sz="2000" dirty="0">
                <a:solidFill>
                  <a:srgbClr val="FFFFFF"/>
                </a:solidFill>
              </a:rPr>
              <a:t> till support, </a:t>
            </a:r>
            <a:r>
              <a:rPr lang="en-US" sz="2000" dirty="0" err="1">
                <a:solidFill>
                  <a:srgbClr val="FFFFFF"/>
                </a:solidFill>
              </a:rPr>
              <a:t>hemsidor</a:t>
            </a:r>
            <a:endParaRPr lang="en-US" sz="2000" kern="1200" dirty="0">
              <a:solidFill>
                <a:srgbClr val="FFFFFF"/>
              </a:solidFill>
              <a:latin typeface="+mn-lt"/>
              <a:ea typeface="+mn-ea"/>
              <a:cs typeface="+mn-cs"/>
            </a:endParaRPr>
          </a:p>
        </p:txBody>
      </p:sp>
      <p:sp>
        <p:nvSpPr>
          <p:cNvPr id="1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6"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1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2" name="Straight Connector 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02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93D69F41-D51F-4E8B-AA8C-867675C5857B}"/>
              </a:ext>
            </a:extLst>
          </p:cNvPr>
          <p:cNvPicPr>
            <a:picLocks noChangeAspect="1"/>
          </p:cNvPicPr>
          <p:nvPr/>
        </p:nvPicPr>
        <p:blipFill rotWithShape="1">
          <a:blip r:embed="rId2"/>
          <a:srcRect l="9742" r="2257" b="-1"/>
          <a:stretch/>
        </p:blipFill>
        <p:spPr>
          <a:xfrm>
            <a:off x="-3047" y="8399"/>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781D743-E26F-4703-802F-0979F9490F24}"/>
              </a:ext>
            </a:extLst>
          </p:cNvPr>
          <p:cNvSpPr>
            <a:spLocks noGrp="1"/>
          </p:cNvSpPr>
          <p:nvPr>
            <p:ph type="title"/>
          </p:nvPr>
        </p:nvSpPr>
        <p:spPr>
          <a:xfrm>
            <a:off x="397546" y="2701216"/>
            <a:ext cx="11390811" cy="1087459"/>
          </a:xfrm>
          <a:effectLst>
            <a:outerShdw blurRad="50800" dist="38100" dir="2700000" algn="tl" rotWithShape="0">
              <a:prstClr val="black">
                <a:alpha val="40000"/>
              </a:prstClr>
            </a:outerShdw>
          </a:effectLst>
        </p:spPr>
        <p:txBody>
          <a:bodyPr vert="horz" lIns="91440" tIns="45720" rIns="91440" bIns="45720" rtlCol="0" anchor="b">
            <a:normAutofit/>
          </a:bodyPr>
          <a:lstStyle/>
          <a:p>
            <a:pPr algn="r"/>
            <a:r>
              <a:rPr lang="en-US" sz="5200" dirty="0" err="1">
                <a:solidFill>
                  <a:srgbClr val="FFFFFF"/>
                </a:solidFill>
              </a:rPr>
              <a:t>Makularegistrets</a:t>
            </a:r>
            <a:r>
              <a:rPr lang="en-US" sz="5200" dirty="0">
                <a:solidFill>
                  <a:srgbClr val="FFFFFF"/>
                </a:solidFill>
              </a:rPr>
              <a:t> </a:t>
            </a:r>
            <a:r>
              <a:rPr lang="en-US" sz="5200" dirty="0" err="1">
                <a:solidFill>
                  <a:srgbClr val="FFFFFF"/>
                </a:solidFill>
              </a:rPr>
              <a:t>hemsida</a:t>
            </a:r>
            <a:endParaRPr lang="en-US" sz="5200" dirty="0">
              <a:solidFill>
                <a:srgbClr val="FFFFFF"/>
              </a:solidFill>
            </a:endParaRPr>
          </a:p>
        </p:txBody>
      </p:sp>
      <p:pic>
        <p:nvPicPr>
          <p:cNvPr id="7" name="Bildobjekt 6" descr="cid:image001.png@01D05756.955F9E60">
            <a:extLst>
              <a:ext uri="{FF2B5EF4-FFF2-40B4-BE49-F238E27FC236}">
                <a16:creationId xmlns:a16="http://schemas.microsoft.com/office/drawing/2014/main" id="{9123386A-85D0-4651-A205-573BCAF14BA8}"/>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
        <p:nvSpPr>
          <p:cNvPr id="6" name="Rubrik 1">
            <a:extLst>
              <a:ext uri="{FF2B5EF4-FFF2-40B4-BE49-F238E27FC236}">
                <a16:creationId xmlns:a16="http://schemas.microsoft.com/office/drawing/2014/main" id="{B6016585-56D4-EB1E-681F-635EAE8C41DE}"/>
              </a:ext>
            </a:extLst>
          </p:cNvPr>
          <p:cNvSpPr txBox="1">
            <a:spLocks/>
          </p:cNvSpPr>
          <p:nvPr/>
        </p:nvSpPr>
        <p:spPr>
          <a:xfrm>
            <a:off x="2877425" y="66891"/>
            <a:ext cx="3447874" cy="559638"/>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400" dirty="0">
                <a:hlinkClick r:id="rId5"/>
              </a:rPr>
              <a:t>www.makulareg.se</a:t>
            </a:r>
            <a:endParaRPr lang="en-US" sz="2400" dirty="0">
              <a:solidFill>
                <a:srgbClr val="FFFFFF"/>
              </a:solidFill>
            </a:endParaRPr>
          </a:p>
        </p:txBody>
      </p:sp>
    </p:spTree>
    <p:extLst>
      <p:ext uri="{BB962C8B-B14F-4D97-AF65-F5344CB8AC3E}">
        <p14:creationId xmlns:p14="http://schemas.microsoft.com/office/powerpoint/2010/main" val="3777244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E3F4D1E-AB76-4C23-AE9A-905A04BF0691}"/>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Manual i SMR</a:t>
            </a:r>
          </a:p>
        </p:txBody>
      </p:sp>
      <p:pic>
        <p:nvPicPr>
          <p:cNvPr id="7" name="Bildobjekt 6" descr="cid:image001.png@01D05756.955F9E60">
            <a:extLst>
              <a:ext uri="{FF2B5EF4-FFF2-40B4-BE49-F238E27FC236}">
                <a16:creationId xmlns:a16="http://schemas.microsoft.com/office/drawing/2014/main" id="{FEA49AE5-FDF0-49FF-90A9-19BB214CF0E7}"/>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pic>
        <p:nvPicPr>
          <p:cNvPr id="3" name="Bildobjekt 2">
            <a:extLst>
              <a:ext uri="{FF2B5EF4-FFF2-40B4-BE49-F238E27FC236}">
                <a16:creationId xmlns:a16="http://schemas.microsoft.com/office/drawing/2014/main" id="{2E268902-5BD1-068C-EBD9-35C840DD8551}"/>
              </a:ext>
            </a:extLst>
          </p:cNvPr>
          <p:cNvPicPr>
            <a:picLocks noChangeAspect="1"/>
          </p:cNvPicPr>
          <p:nvPr/>
        </p:nvPicPr>
        <p:blipFill>
          <a:blip r:embed="rId4"/>
          <a:stretch>
            <a:fillRect/>
          </a:stretch>
        </p:blipFill>
        <p:spPr>
          <a:xfrm>
            <a:off x="840067" y="1574310"/>
            <a:ext cx="10713755" cy="4309809"/>
          </a:xfrm>
          <a:prstGeom prst="rect">
            <a:avLst/>
          </a:prstGeom>
        </p:spPr>
      </p:pic>
    </p:spTree>
    <p:extLst>
      <p:ext uri="{BB962C8B-B14F-4D97-AF65-F5344CB8AC3E}">
        <p14:creationId xmlns:p14="http://schemas.microsoft.com/office/powerpoint/2010/main" val="3418841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ubrik 1">
            <a:extLst>
              <a:ext uri="{FF2B5EF4-FFF2-40B4-BE49-F238E27FC236}">
                <a16:creationId xmlns:a16="http://schemas.microsoft.com/office/drawing/2014/main" id="{B334334A-7B38-47AC-AF34-8C295D7C0415}"/>
              </a:ext>
            </a:extLst>
          </p:cNvPr>
          <p:cNvSpPr>
            <a:spLocks noGrp="1"/>
          </p:cNvSpPr>
          <p:nvPr>
            <p:ph type="title"/>
          </p:nvPr>
        </p:nvSpPr>
        <p:spPr>
          <a:xfrm>
            <a:off x="958506" y="800392"/>
            <a:ext cx="10264697" cy="1212102"/>
          </a:xfrm>
        </p:spPr>
        <p:txBody>
          <a:bodyPr vert="horz" lIns="91440" tIns="45720" rIns="91440" bIns="45720" rtlCol="0" anchor="ctr">
            <a:normAutofit/>
          </a:bodyPr>
          <a:lstStyle/>
          <a:p>
            <a:r>
              <a:rPr lang="en-US" sz="4000" kern="1200">
                <a:solidFill>
                  <a:srgbClr val="FFFFFF"/>
                </a:solidFill>
                <a:latin typeface="+mj-lt"/>
                <a:ea typeface="+mj-ea"/>
                <a:cs typeface="+mj-cs"/>
              </a:rPr>
              <a:t>Vilka patienter ska registreras i SMR?</a:t>
            </a:r>
          </a:p>
        </p:txBody>
      </p:sp>
      <p:sp>
        <p:nvSpPr>
          <p:cNvPr id="3" name="textruta 2">
            <a:extLst>
              <a:ext uri="{FF2B5EF4-FFF2-40B4-BE49-F238E27FC236}">
                <a16:creationId xmlns:a16="http://schemas.microsoft.com/office/drawing/2014/main" id="{2544D96B-8C7E-46F7-98B9-3F0843F04FAD}"/>
              </a:ext>
            </a:extLst>
          </p:cNvPr>
          <p:cNvSpPr txBox="1"/>
          <p:nvPr/>
        </p:nvSpPr>
        <p:spPr>
          <a:xfrm>
            <a:off x="1367624" y="2490436"/>
            <a:ext cx="9708995" cy="3567173"/>
          </a:xfrm>
          <a:prstGeom prst="rect">
            <a:avLst/>
          </a:prstGeom>
        </p:spPr>
        <p:txBody>
          <a:bodyPr vert="horz" lIns="91440" tIns="45720" rIns="91440" bIns="45720" rtlCol="0" anchor="ctr">
            <a:normAutofit fontScale="92500" lnSpcReduction="10000"/>
          </a:bodyPr>
          <a:lstStyle/>
          <a:p>
            <a:pPr marR="0" lvl="0" fontAlgn="auto">
              <a:lnSpc>
                <a:spcPct val="90000"/>
              </a:lnSpc>
              <a:spcBef>
                <a:spcPts val="0"/>
              </a:spcBef>
              <a:spcAft>
                <a:spcPts val="600"/>
              </a:spcAft>
              <a:buClrTx/>
              <a:buSzTx/>
              <a:tabLst/>
              <a:defRPr/>
            </a:pPr>
            <a:br>
              <a:rPr kumimoji="0" lang="en-US" sz="2200" b="0" i="0" u="none" strike="noStrike" cap="none" spc="0" normalizeH="0" baseline="0" noProof="0" dirty="0">
                <a:ln>
                  <a:noFill/>
                </a:ln>
                <a:effectLst/>
                <a:uLnTx/>
                <a:uFillTx/>
              </a:rPr>
            </a:br>
            <a:r>
              <a:rPr kumimoji="0" lang="en-US" sz="2200" b="1" i="0" u="none" strike="noStrike" cap="none" spc="0" normalizeH="0" baseline="0" noProof="0" dirty="0">
                <a:ln>
                  <a:noFill/>
                </a:ln>
                <a:effectLst/>
                <a:uLnTx/>
                <a:uFillTx/>
              </a:rPr>
              <a:t>I </a:t>
            </a:r>
            <a:r>
              <a:rPr kumimoji="0" lang="en-US" sz="2200" b="1" i="0" u="none" strike="noStrike" cap="none" spc="0" normalizeH="0" baseline="0" noProof="0" dirty="0" err="1">
                <a:ln>
                  <a:noFill/>
                </a:ln>
                <a:effectLst/>
                <a:uLnTx/>
                <a:uFillTx/>
              </a:rPr>
              <a:t>modulen</a:t>
            </a:r>
            <a:r>
              <a:rPr kumimoji="0" lang="en-US" sz="2200" b="1" i="0" u="none" strike="noStrike" cap="none" spc="0" normalizeH="0" baseline="0" noProof="0" dirty="0">
                <a:ln>
                  <a:noFill/>
                </a:ln>
                <a:effectLst/>
                <a:uLnTx/>
                <a:uFillTx/>
              </a:rPr>
              <a:t> CNV </a:t>
            </a:r>
            <a:r>
              <a:rPr kumimoji="0" lang="en-US" sz="2200" b="0" i="0" u="none" strike="noStrike" cap="none" spc="0" normalizeH="0" baseline="0" noProof="0" dirty="0" err="1">
                <a:ln>
                  <a:noFill/>
                </a:ln>
                <a:effectLst/>
                <a:uLnTx/>
                <a:uFillTx/>
              </a:rPr>
              <a:t>registreras</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behandlingskrävande</a:t>
            </a:r>
            <a:r>
              <a:rPr kumimoji="0" lang="en-US" sz="2200" b="0" i="0" u="none" strike="noStrike" cap="none" spc="0" normalizeH="0" baseline="0" noProof="0" dirty="0">
                <a:ln>
                  <a:noFill/>
                </a:ln>
                <a:effectLst/>
                <a:uLnTx/>
                <a:uFillTx/>
              </a:rPr>
              <a:t> CNV. </a:t>
            </a:r>
            <a:br>
              <a:rPr kumimoji="0" lang="en-US" sz="2200" b="0" i="0" u="none" strike="noStrike" cap="none" spc="0" normalizeH="0" baseline="0" noProof="0" dirty="0">
                <a:ln>
                  <a:noFill/>
                </a:ln>
                <a:effectLst/>
                <a:uLnTx/>
                <a:uFillTx/>
              </a:rPr>
            </a:br>
            <a:r>
              <a:rPr kumimoji="0" lang="en-US" sz="2200" b="0" i="0" u="none" strike="noStrike" cap="none" spc="0" normalizeH="0" baseline="0" noProof="0" dirty="0">
                <a:ln>
                  <a:noFill/>
                </a:ln>
                <a:effectLst/>
                <a:uLnTx/>
                <a:uFillTx/>
              </a:rPr>
              <a:t>CNV </a:t>
            </a:r>
            <a:r>
              <a:rPr kumimoji="0" lang="en-US" sz="2200" b="0" i="0" u="none" strike="noStrike" cap="none" spc="0" normalizeH="0" baseline="0" noProof="0" dirty="0" err="1">
                <a:ln>
                  <a:noFill/>
                </a:ln>
                <a:effectLst/>
                <a:uLnTx/>
                <a:uFillTx/>
              </a:rPr>
              <a:t>kommer</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uppdateras</a:t>
            </a:r>
            <a:r>
              <a:rPr kumimoji="0" lang="en-US" sz="2200" b="0" i="0" u="none" strike="noStrike" cap="none" spc="0" normalizeH="0" baseline="0" noProof="0" dirty="0">
                <a:ln>
                  <a:noFill/>
                </a:ln>
                <a:effectLst/>
                <a:uLnTx/>
                <a:uFillTx/>
              </a:rPr>
              <a:t> till </a:t>
            </a:r>
            <a:r>
              <a:rPr kumimoji="0" lang="en-US" sz="2200" b="1" i="0" u="none" strike="noStrike" cap="none" spc="0" normalizeH="0" baseline="0" noProof="0" dirty="0">
                <a:ln>
                  <a:noFill/>
                </a:ln>
                <a:effectLst/>
                <a:uLnTx/>
                <a:uFillTx/>
              </a:rPr>
              <a:t>MNV= </a:t>
            </a:r>
            <a:r>
              <a:rPr lang="sv-SE" sz="2400" b="1" i="0" dirty="0">
                <a:solidFill>
                  <a:srgbClr val="111111"/>
                </a:solidFill>
                <a:effectLst/>
                <a:latin typeface="-apple-system"/>
              </a:rPr>
              <a:t>Makulär </a:t>
            </a:r>
            <a:r>
              <a:rPr lang="sv-SE" sz="2400" b="1" i="0" dirty="0" err="1">
                <a:solidFill>
                  <a:srgbClr val="111111"/>
                </a:solidFill>
                <a:effectLst/>
                <a:latin typeface="-apple-system"/>
              </a:rPr>
              <a:t>neovaskularisation</a:t>
            </a:r>
            <a:r>
              <a:rPr lang="sv-SE" sz="2400" b="1" i="0" dirty="0">
                <a:solidFill>
                  <a:srgbClr val="111111"/>
                </a:solidFill>
                <a:effectLst/>
                <a:latin typeface="-apple-system"/>
              </a:rPr>
              <a:t> </a:t>
            </a:r>
            <a:br>
              <a:rPr kumimoji="0" lang="en-US" sz="2200" b="0" i="0" u="none" strike="noStrike" cap="none" spc="0" normalizeH="0" baseline="0" noProof="0" dirty="0">
                <a:ln>
                  <a:noFill/>
                </a:ln>
                <a:effectLst/>
                <a:uLnTx/>
                <a:uFillTx/>
              </a:rPr>
            </a:br>
            <a:br>
              <a:rPr kumimoji="0" lang="en-US" sz="2200" b="0" i="0" u="none" strike="noStrike" cap="none" spc="0" normalizeH="0" baseline="0" noProof="0" dirty="0">
                <a:ln>
                  <a:noFill/>
                </a:ln>
                <a:effectLst/>
                <a:uLnTx/>
                <a:uFillTx/>
              </a:rPr>
            </a:br>
            <a:r>
              <a:rPr kumimoji="0" lang="en-US" sz="2200" b="0" i="0" u="none" strike="noStrike" cap="none" spc="0" normalizeH="0" baseline="0" noProof="0" dirty="0">
                <a:ln>
                  <a:noFill/>
                </a:ln>
                <a:effectLst/>
                <a:uLnTx/>
                <a:uFillTx/>
              </a:rPr>
              <a:t>	- AMD </a:t>
            </a:r>
          </a:p>
          <a:p>
            <a:pPr marR="0" lvl="0" fontAlgn="auto">
              <a:lnSpc>
                <a:spcPct val="90000"/>
              </a:lnSpc>
              <a:spcBef>
                <a:spcPts val="0"/>
              </a:spcBef>
              <a:spcAft>
                <a:spcPts val="600"/>
              </a:spcAft>
              <a:buClrTx/>
              <a:buSzTx/>
              <a:tabLst/>
              <a:defRPr/>
            </a:pPr>
            <a:r>
              <a:rPr kumimoji="0" lang="en-US" sz="2200" b="0" i="0" u="none" strike="noStrike" cap="none" spc="0" normalizeH="0" baseline="0" noProof="0" dirty="0">
                <a:ln>
                  <a:noFill/>
                </a:ln>
                <a:effectLst/>
                <a:uLnTx/>
                <a:uFillTx/>
              </a:rPr>
              <a:t>	- </a:t>
            </a:r>
            <a:r>
              <a:rPr kumimoji="0" lang="en-US" sz="2200" b="0" i="0" u="none" strike="noStrike" cap="none" spc="0" normalizeH="0" baseline="0" noProof="0" dirty="0" err="1">
                <a:ln>
                  <a:noFill/>
                </a:ln>
                <a:effectLst/>
                <a:uLnTx/>
                <a:uFillTx/>
              </a:rPr>
              <a:t>Myopi</a:t>
            </a:r>
            <a:r>
              <a:rPr kumimoji="0" lang="en-US" sz="2200" b="0" i="0" u="none" strike="noStrike" cap="none" spc="0" normalizeH="0" baseline="0" noProof="0" dirty="0">
                <a:ln>
                  <a:noFill/>
                </a:ln>
                <a:effectLst/>
                <a:uLnTx/>
                <a:uFillTx/>
              </a:rPr>
              <a:t> </a:t>
            </a:r>
            <a:r>
              <a:rPr kumimoji="0" lang="en-US" sz="2200" b="0" i="1" u="none" strike="noStrike" cap="none" spc="0" normalizeH="0" baseline="0" noProof="0" dirty="0">
                <a:ln>
                  <a:noFill/>
                </a:ln>
                <a:effectLst/>
                <a:uLnTx/>
                <a:uFillTx/>
              </a:rPr>
              <a:t>	 </a:t>
            </a:r>
            <a:r>
              <a:rPr kumimoji="0" lang="en-US" sz="2200" b="0" i="1" u="none" strike="noStrike" cap="none" spc="0" normalizeH="0" baseline="0" noProof="0" dirty="0" err="1">
                <a:ln>
                  <a:noFill/>
                </a:ln>
                <a:effectLst/>
                <a:uLnTx/>
                <a:uFillTx/>
              </a:rPr>
              <a:t>minst</a:t>
            </a:r>
            <a:r>
              <a:rPr kumimoji="0" lang="en-US" sz="2200" b="0" i="1" u="none" strike="noStrike" cap="none" spc="0" normalizeH="0" baseline="0" noProof="0" dirty="0">
                <a:ln>
                  <a:noFill/>
                </a:ln>
                <a:effectLst/>
                <a:uLnTx/>
                <a:uFillTx/>
              </a:rPr>
              <a:t> - 6 D </a:t>
            </a:r>
            <a:r>
              <a:rPr kumimoji="0" lang="en-US" sz="2200" b="0" i="1" u="none" strike="noStrike" cap="none" spc="0" normalizeH="0" baseline="0" noProof="0" dirty="0" err="1">
                <a:ln>
                  <a:noFill/>
                </a:ln>
                <a:effectLst/>
                <a:uLnTx/>
                <a:uFillTx/>
              </a:rPr>
              <a:t>sfärisk</a:t>
            </a:r>
            <a:r>
              <a:rPr kumimoji="0" lang="en-US" sz="2200" b="0" i="1" u="none" strike="noStrike" cap="none" spc="0" normalizeH="0" baseline="0" noProof="0" dirty="0">
                <a:ln>
                  <a:noFill/>
                </a:ln>
                <a:effectLst/>
                <a:uLnTx/>
                <a:uFillTx/>
              </a:rPr>
              <a:t> </a:t>
            </a:r>
            <a:r>
              <a:rPr kumimoji="0" lang="en-US" sz="2200" b="0" i="1" u="none" strike="noStrike" cap="none" spc="0" normalizeH="0" baseline="0" noProof="0" dirty="0" err="1">
                <a:ln>
                  <a:noFill/>
                </a:ln>
                <a:effectLst/>
                <a:uLnTx/>
                <a:uFillTx/>
              </a:rPr>
              <a:t>ekvivalent</a:t>
            </a:r>
            <a:br>
              <a:rPr kumimoji="0" lang="en-US" sz="2200" b="0" i="1" u="none" strike="noStrike" cap="none" spc="0" normalizeH="0" baseline="0" noProof="0" dirty="0">
                <a:ln>
                  <a:noFill/>
                </a:ln>
                <a:effectLst/>
                <a:uLnTx/>
                <a:uFillTx/>
              </a:rPr>
            </a:br>
            <a:r>
              <a:rPr kumimoji="0" lang="en-US" sz="2200" b="0" i="0" u="none" strike="noStrike" cap="none" spc="0" normalizeH="0" baseline="0" noProof="0" dirty="0">
                <a:ln>
                  <a:noFill/>
                </a:ln>
                <a:effectLst/>
                <a:uLnTx/>
                <a:uFillTx/>
              </a:rPr>
              <a:t>	- Inflammation</a:t>
            </a:r>
            <a:br>
              <a:rPr kumimoji="0" lang="en-US" sz="2200" b="0" i="0" u="none" strike="noStrike" cap="none" spc="0" normalizeH="0" baseline="0" noProof="0" dirty="0">
                <a:ln>
                  <a:noFill/>
                </a:ln>
                <a:effectLst/>
                <a:uLnTx/>
                <a:uFillTx/>
              </a:rPr>
            </a:br>
            <a:r>
              <a:rPr kumimoji="0" lang="en-US" sz="2200" b="0" i="0" u="none" strike="noStrike" cap="none" spc="0" normalizeH="0" baseline="0" noProof="0" dirty="0">
                <a:ln>
                  <a:noFill/>
                </a:ln>
                <a:effectLst/>
                <a:uLnTx/>
                <a:uFillTx/>
              </a:rPr>
              <a:t>	- </a:t>
            </a:r>
            <a:r>
              <a:rPr kumimoji="0" lang="en-US" sz="2200" b="0" i="0" u="none" strike="noStrike" cap="none" spc="0" normalizeH="0" baseline="0" noProof="0" dirty="0" err="1">
                <a:ln>
                  <a:noFill/>
                </a:ln>
                <a:effectLst/>
                <a:uLnTx/>
                <a:uFillTx/>
              </a:rPr>
              <a:t>Angioid</a:t>
            </a:r>
            <a:r>
              <a:rPr kumimoji="0" lang="en-US" sz="2200" b="0" i="0" u="none" strike="noStrike" cap="none" spc="0" normalizeH="0" baseline="0" noProof="0" dirty="0">
                <a:ln>
                  <a:noFill/>
                </a:ln>
                <a:effectLst/>
                <a:uLnTx/>
                <a:uFillTx/>
              </a:rPr>
              <a:t> streaks</a:t>
            </a:r>
            <a:br>
              <a:rPr kumimoji="0" lang="en-US" sz="2200" b="0" i="0" u="none" strike="noStrike" cap="none" spc="0" normalizeH="0" baseline="0" noProof="0" dirty="0">
                <a:ln>
                  <a:noFill/>
                </a:ln>
                <a:effectLst/>
                <a:uLnTx/>
                <a:uFillTx/>
              </a:rPr>
            </a:br>
            <a:r>
              <a:rPr kumimoji="0" lang="en-US" sz="2200" b="0" i="0" u="none" strike="noStrike" cap="none" spc="0" normalizeH="0" baseline="0" noProof="0" dirty="0">
                <a:ln>
                  <a:noFill/>
                </a:ln>
                <a:effectLst/>
                <a:uLnTx/>
                <a:uFillTx/>
              </a:rPr>
              <a:t>	- Trauma</a:t>
            </a:r>
            <a:br>
              <a:rPr kumimoji="0" lang="en-US" sz="2200" b="0" i="0" u="none" strike="noStrike" cap="none" spc="0" normalizeH="0" baseline="0" noProof="0" dirty="0">
                <a:ln>
                  <a:noFill/>
                </a:ln>
                <a:effectLst/>
                <a:uLnTx/>
                <a:uFillTx/>
              </a:rPr>
            </a:br>
            <a:r>
              <a:rPr kumimoji="0" lang="en-US" sz="2200" b="0" i="0" u="none" strike="noStrike" cap="none" spc="0" normalizeH="0" baseline="0" noProof="0" dirty="0">
                <a:ln>
                  <a:noFill/>
                </a:ln>
                <a:effectLst/>
                <a:uLnTx/>
                <a:uFillTx/>
              </a:rPr>
              <a:t>	- </a:t>
            </a:r>
            <a:r>
              <a:rPr kumimoji="0" lang="en-US" sz="2200" b="0" i="0" u="none" strike="noStrike" cap="none" spc="0" normalizeH="0" baseline="0" noProof="0" dirty="0" err="1">
                <a:ln>
                  <a:noFill/>
                </a:ln>
                <a:effectLst/>
                <a:uLnTx/>
                <a:uFillTx/>
              </a:rPr>
              <a:t>Idiopatisk</a:t>
            </a:r>
            <a:br>
              <a:rPr kumimoji="0" lang="en-US" sz="2200" b="0" i="0" u="none" strike="noStrike" cap="none" spc="0" normalizeH="0" baseline="0" noProof="0" dirty="0">
                <a:ln>
                  <a:noFill/>
                </a:ln>
                <a:effectLst/>
                <a:uLnTx/>
                <a:uFillTx/>
              </a:rPr>
            </a:br>
            <a:r>
              <a:rPr kumimoji="0" lang="en-US" sz="2200" b="0" i="0" u="none" strike="noStrike" cap="none" spc="0" normalizeH="0" baseline="0" noProof="0" dirty="0">
                <a:ln>
                  <a:noFill/>
                </a:ln>
                <a:effectLst/>
                <a:uLnTx/>
                <a:uFillTx/>
              </a:rPr>
              <a:t>	- CSCR </a:t>
            </a:r>
            <a:r>
              <a:rPr kumimoji="0" lang="en-US" sz="2200" b="0" i="1" u="none" strike="noStrike" cap="none" spc="0" normalizeH="0" baseline="0" noProof="0" dirty="0">
                <a:ln>
                  <a:noFill/>
                </a:ln>
                <a:effectLst/>
                <a:uLnTx/>
                <a:uFillTx/>
              </a:rPr>
              <a:t>	</a:t>
            </a:r>
            <a:br>
              <a:rPr kumimoji="0" lang="en-US" sz="2200" b="0" i="0" u="none" strike="noStrike" cap="none" spc="0" normalizeH="0" baseline="0" noProof="0" dirty="0">
                <a:ln>
                  <a:noFill/>
                </a:ln>
                <a:effectLst/>
                <a:uLnTx/>
                <a:uFillTx/>
              </a:rPr>
            </a:br>
            <a:r>
              <a:rPr kumimoji="0" lang="en-US" sz="2200" b="0" i="0" u="none" strike="noStrike" cap="none" spc="0" normalizeH="0" baseline="0" noProof="0" dirty="0">
                <a:ln>
                  <a:noFill/>
                </a:ln>
                <a:effectLst/>
                <a:uLnTx/>
                <a:uFillTx/>
              </a:rPr>
              <a:t>	- </a:t>
            </a:r>
            <a:r>
              <a:rPr kumimoji="0" lang="en-US" sz="2200" b="0" i="0" u="none" strike="noStrike" cap="none" spc="0" normalizeH="0" baseline="0" noProof="0" dirty="0" err="1">
                <a:ln>
                  <a:noFill/>
                </a:ln>
                <a:effectLst/>
                <a:uLnTx/>
                <a:uFillTx/>
              </a:rPr>
              <a:t>MacTel</a:t>
            </a:r>
            <a:r>
              <a:rPr kumimoji="0" lang="en-US" sz="2200" b="0" i="0" u="none" strike="noStrike" cap="none" spc="0" normalizeH="0" baseline="0" noProof="0" dirty="0">
                <a:ln>
                  <a:noFill/>
                </a:ln>
                <a:effectLst/>
                <a:uLnTx/>
                <a:uFillTx/>
              </a:rPr>
              <a:t> </a:t>
            </a:r>
            <a:r>
              <a:rPr kumimoji="0" lang="en-US" sz="2200" b="0" i="1" u="none" strike="noStrike" cap="none" spc="0" normalizeH="0" baseline="0" noProof="0" dirty="0">
                <a:ln>
                  <a:noFill/>
                </a:ln>
                <a:effectLst/>
                <a:uLnTx/>
                <a:uFillTx/>
              </a:rPr>
              <a:t>	</a:t>
            </a:r>
            <a:r>
              <a:rPr kumimoji="0" lang="en-US" sz="2200" b="0" i="1" u="none" strike="noStrike" cap="none" spc="0" normalizeH="0" baseline="0" noProof="0" dirty="0" err="1">
                <a:ln>
                  <a:noFill/>
                </a:ln>
                <a:effectLst/>
                <a:uLnTx/>
                <a:uFillTx/>
              </a:rPr>
              <a:t>kärlnybildning</a:t>
            </a:r>
            <a:r>
              <a:rPr kumimoji="0" lang="en-US" sz="2200" b="0" i="1" u="none" strike="noStrike" cap="none" spc="0" normalizeH="0" baseline="0" noProof="0" dirty="0">
                <a:ln>
                  <a:noFill/>
                </a:ln>
                <a:effectLst/>
                <a:uLnTx/>
                <a:uFillTx/>
              </a:rPr>
              <a:t> till </a:t>
            </a:r>
            <a:r>
              <a:rPr kumimoji="0" lang="en-US" sz="2200" b="0" i="1" u="none" strike="noStrike" cap="none" spc="0" normalizeH="0" baseline="0" noProof="0" dirty="0" err="1">
                <a:ln>
                  <a:noFill/>
                </a:ln>
                <a:effectLst/>
                <a:uLnTx/>
                <a:uFillTx/>
              </a:rPr>
              <a:t>följd</a:t>
            </a:r>
            <a:r>
              <a:rPr kumimoji="0" lang="en-US" sz="2200" b="0" i="1" u="none" strike="noStrike" cap="none" spc="0" normalizeH="0" baseline="0" noProof="0" dirty="0">
                <a:ln>
                  <a:noFill/>
                </a:ln>
                <a:effectLst/>
                <a:uLnTx/>
                <a:uFillTx/>
              </a:rPr>
              <a:t> av </a:t>
            </a:r>
            <a:r>
              <a:rPr kumimoji="0" lang="en-US" sz="2200" b="0" i="1" u="none" strike="noStrike" cap="none" spc="0" normalizeH="0" baseline="0" noProof="0" dirty="0" err="1">
                <a:ln>
                  <a:noFill/>
                </a:ln>
                <a:effectLst/>
                <a:uLnTx/>
                <a:uFillTx/>
              </a:rPr>
              <a:t>Maculära</a:t>
            </a:r>
            <a:r>
              <a:rPr kumimoji="0" lang="en-US" sz="2200" b="0" i="1" u="none" strike="noStrike" cap="none" spc="0" normalizeH="0" baseline="0" noProof="0" dirty="0">
                <a:ln>
                  <a:noFill/>
                </a:ln>
                <a:effectLst/>
                <a:uLnTx/>
                <a:uFillTx/>
              </a:rPr>
              <a:t> </a:t>
            </a:r>
            <a:r>
              <a:rPr kumimoji="0" lang="en-US" sz="2200" b="0" i="1" u="none" strike="noStrike" cap="none" spc="0" normalizeH="0" baseline="0" noProof="0" dirty="0" err="1">
                <a:ln>
                  <a:noFill/>
                </a:ln>
                <a:effectLst/>
                <a:uLnTx/>
                <a:uFillTx/>
              </a:rPr>
              <a:t>telangiektasier</a:t>
            </a:r>
            <a:r>
              <a:rPr kumimoji="0" lang="en-US" sz="2200" b="0" i="1" u="none" strike="noStrike" cap="none" spc="0" normalizeH="0" baseline="0" noProof="0" dirty="0">
                <a:ln>
                  <a:noFill/>
                </a:ln>
                <a:effectLst/>
                <a:uLnTx/>
                <a:uFillTx/>
              </a:rPr>
              <a:t> </a:t>
            </a:r>
            <a:r>
              <a:rPr kumimoji="0" lang="en-US" sz="2200" b="0" i="1" u="none" strike="noStrike" cap="none" spc="0" normalizeH="0" baseline="0" noProof="0" dirty="0" err="1">
                <a:ln>
                  <a:noFill/>
                </a:ln>
                <a:effectLst/>
                <a:uLnTx/>
                <a:uFillTx/>
              </a:rPr>
              <a:t>typ</a:t>
            </a:r>
            <a:r>
              <a:rPr kumimoji="0" lang="en-US" sz="2200" b="0" i="1" u="none" strike="noStrike" cap="none" spc="0" normalizeH="0" baseline="0" noProof="0" dirty="0">
                <a:ln>
                  <a:noFill/>
                </a:ln>
                <a:effectLst/>
                <a:uLnTx/>
                <a:uFillTx/>
              </a:rPr>
              <a:t> 2</a:t>
            </a:r>
            <a:br>
              <a:rPr kumimoji="0" lang="en-US" sz="2200" b="0" i="0" u="none" strike="noStrike" cap="none" spc="0" normalizeH="0" baseline="0" noProof="0" dirty="0">
                <a:ln>
                  <a:noFill/>
                </a:ln>
                <a:effectLst/>
                <a:uLnTx/>
                <a:uFillTx/>
              </a:rPr>
            </a:br>
            <a:r>
              <a:rPr kumimoji="0" lang="en-US" sz="2200" b="0" i="0" u="none" strike="noStrike" cap="none" spc="0" normalizeH="0" baseline="0" noProof="0" dirty="0">
                <a:ln>
                  <a:noFill/>
                </a:ln>
                <a:effectLst/>
                <a:uLnTx/>
                <a:uFillTx/>
              </a:rPr>
              <a:t>	- Annan</a:t>
            </a:r>
          </a:p>
        </p:txBody>
      </p:sp>
      <p:pic>
        <p:nvPicPr>
          <p:cNvPr id="4" name="Bildobjekt 3" descr="cid:image001.png@01D05756.955F9E60">
            <a:extLst>
              <a:ext uri="{FF2B5EF4-FFF2-40B4-BE49-F238E27FC236}">
                <a16:creationId xmlns:a16="http://schemas.microsoft.com/office/drawing/2014/main" id="{AC1D6A81-E124-4462-9D92-741A57B428E6}"/>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2027670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41C516-9CDD-491C-98F2-ECD81EBF91E6}"/>
              </a:ext>
            </a:extLst>
          </p:cNvPr>
          <p:cNvSpPr>
            <a:spLocks noGrp="1"/>
          </p:cNvSpPr>
          <p:nvPr>
            <p:ph type="title"/>
          </p:nvPr>
        </p:nvSpPr>
        <p:spPr/>
        <p:txBody>
          <a:bodyPr/>
          <a:lstStyle/>
          <a:p>
            <a:r>
              <a:rPr lang="sv-SE" dirty="0"/>
              <a:t>Teknisk support för register på Pharos</a:t>
            </a:r>
          </a:p>
        </p:txBody>
      </p:sp>
      <p:sp>
        <p:nvSpPr>
          <p:cNvPr id="3" name="textruta 2">
            <a:extLst>
              <a:ext uri="{FF2B5EF4-FFF2-40B4-BE49-F238E27FC236}">
                <a16:creationId xmlns:a16="http://schemas.microsoft.com/office/drawing/2014/main" id="{C44FD213-9A87-4547-B375-C150D0D61B76}"/>
              </a:ext>
            </a:extLst>
          </p:cNvPr>
          <p:cNvSpPr txBox="1"/>
          <p:nvPr/>
        </p:nvSpPr>
        <p:spPr>
          <a:xfrm>
            <a:off x="966651" y="1907177"/>
            <a:ext cx="10515600" cy="2585323"/>
          </a:xfrm>
          <a:prstGeom prst="rect">
            <a:avLst/>
          </a:prstGeom>
          <a:noFill/>
        </p:spPr>
        <p:txBody>
          <a:bodyPr wrap="square" rtlCol="0">
            <a:spAutoFit/>
          </a:bodyPr>
          <a:lstStyle/>
          <a:p>
            <a:r>
              <a:rPr lang="sv-SE" dirty="0"/>
              <a:t>För ansökan om inloggning se instruktion på RC Syds hemsida: </a:t>
            </a:r>
            <a:r>
              <a:rPr lang="sv-SE" dirty="0">
                <a:hlinkClick r:id="rId2"/>
              </a:rPr>
              <a:t>Registercentrum Syd (www.rcsyd.se)</a:t>
            </a:r>
            <a:br>
              <a:rPr lang="sv-SE" dirty="0"/>
            </a:br>
            <a:r>
              <a:rPr lang="sv-SE" dirty="0"/>
              <a:t>Ni hittar instruktionen under ”Inloggning och e-tjänstekort” i dokumentet ”Instruktioner för inloggning med e-tjänstekort till </a:t>
            </a:r>
            <a:r>
              <a:rPr lang="sv-SE" dirty="0" err="1"/>
              <a:t>Pharos</a:t>
            </a:r>
            <a:r>
              <a:rPr lang="sv-SE" dirty="0"/>
              <a:t>”.</a:t>
            </a:r>
          </a:p>
          <a:p>
            <a:endParaRPr lang="sv-SE" dirty="0"/>
          </a:p>
          <a:p>
            <a:r>
              <a:rPr lang="sv-SE" dirty="0"/>
              <a:t>Vid frågor gällande teknik, behörigheter och inloggning till Svenska </a:t>
            </a:r>
            <a:r>
              <a:rPr lang="sv-SE" dirty="0" err="1"/>
              <a:t>Makularegistret</a:t>
            </a:r>
            <a:r>
              <a:rPr lang="sv-SE" dirty="0"/>
              <a:t> kontakta RC Syds supportmail: </a:t>
            </a:r>
            <a:r>
              <a:rPr lang="sv-SE" dirty="0">
                <a:hlinkClick r:id="rId3"/>
              </a:rPr>
              <a:t>rcsydkarlskrona@regionblekinge.se</a:t>
            </a:r>
            <a:endParaRPr lang="sv-SE" dirty="0"/>
          </a:p>
          <a:p>
            <a:endParaRPr lang="sv-SE" dirty="0"/>
          </a:p>
          <a:p>
            <a:r>
              <a:rPr lang="sv-SE" dirty="0"/>
              <a:t>Svenska </a:t>
            </a:r>
            <a:r>
              <a:rPr lang="sv-SE" dirty="0" err="1"/>
              <a:t>Makularegistrets</a:t>
            </a:r>
            <a:r>
              <a:rPr lang="sv-SE" dirty="0"/>
              <a:t> hemsida: </a:t>
            </a:r>
            <a:r>
              <a:rPr lang="sv-SE" dirty="0">
                <a:hlinkClick r:id="rId4"/>
              </a:rPr>
              <a:t>Svenska </a:t>
            </a:r>
            <a:r>
              <a:rPr lang="sv-SE" dirty="0" err="1">
                <a:hlinkClick r:id="rId4"/>
              </a:rPr>
              <a:t>Makularegistret</a:t>
            </a:r>
            <a:r>
              <a:rPr lang="sv-SE" dirty="0">
                <a:hlinkClick r:id="rId4"/>
              </a:rPr>
              <a:t> (www.makulareg.se)</a:t>
            </a:r>
            <a:endParaRPr lang="sv-SE" dirty="0"/>
          </a:p>
          <a:p>
            <a:endParaRPr lang="sv-SE" dirty="0"/>
          </a:p>
        </p:txBody>
      </p:sp>
      <p:pic>
        <p:nvPicPr>
          <p:cNvPr id="4" name="Bildobjekt 3" descr="cid:image001.png@01D05756.955F9E60">
            <a:extLst>
              <a:ext uri="{FF2B5EF4-FFF2-40B4-BE49-F238E27FC236}">
                <a16:creationId xmlns:a16="http://schemas.microsoft.com/office/drawing/2014/main" id="{5B3D99E1-CC00-4707-A01F-B4C94E692977}"/>
              </a:ext>
            </a:extLst>
          </p:cNvPr>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1410173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5E8356-FC23-4E52-B65D-CF9816022281}"/>
              </a:ext>
            </a:extLst>
          </p:cNvPr>
          <p:cNvSpPr>
            <a:spLocks noGrp="1"/>
          </p:cNvSpPr>
          <p:nvPr>
            <p:ph type="title"/>
          </p:nvPr>
        </p:nvSpPr>
        <p:spPr/>
        <p:txBody>
          <a:bodyPr/>
          <a:lstStyle/>
          <a:p>
            <a:r>
              <a:rPr lang="sv-SE" dirty="0"/>
              <a:t>Enkät skickas ut till er som har deltagit i dagens möte</a:t>
            </a:r>
          </a:p>
        </p:txBody>
      </p:sp>
      <p:sp>
        <p:nvSpPr>
          <p:cNvPr id="3" name="textruta 2">
            <a:extLst>
              <a:ext uri="{FF2B5EF4-FFF2-40B4-BE49-F238E27FC236}">
                <a16:creationId xmlns:a16="http://schemas.microsoft.com/office/drawing/2014/main" id="{EF7AF5F9-4AC7-4FB6-BC54-DFBE690C8521}"/>
              </a:ext>
            </a:extLst>
          </p:cNvPr>
          <p:cNvSpPr txBox="1"/>
          <p:nvPr/>
        </p:nvSpPr>
        <p:spPr>
          <a:xfrm>
            <a:off x="956428" y="2321004"/>
            <a:ext cx="9777742" cy="2215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Enkäten kommer ut via mail och vi vill gärna få in svar för att framöver utveckla vårt möte i den riktning som ni användare har behov av.</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Svenska Makularegistrets styrgrupp/RC Syd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Bildobjekt 3" descr="cid:image001.png@01D05756.955F9E60">
            <a:extLst>
              <a:ext uri="{FF2B5EF4-FFF2-40B4-BE49-F238E27FC236}">
                <a16:creationId xmlns:a16="http://schemas.microsoft.com/office/drawing/2014/main" id="{93CFFBCB-2FA5-4D4F-A632-EE520C266723}"/>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1958702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5609F8-422D-4315-A280-A860FE8582D7}"/>
              </a:ext>
            </a:extLst>
          </p:cNvPr>
          <p:cNvSpPr>
            <a:spLocks noGrp="1"/>
          </p:cNvSpPr>
          <p:nvPr>
            <p:ph type="title"/>
          </p:nvPr>
        </p:nvSpPr>
        <p:spPr>
          <a:xfrm>
            <a:off x="1574801" y="980517"/>
            <a:ext cx="9271250" cy="2705034"/>
          </a:xfrm>
        </p:spPr>
        <p:txBody>
          <a:bodyPr/>
          <a:lstStyle/>
          <a:p>
            <a:r>
              <a:rPr lang="sv-SE" dirty="0"/>
              <a:t>”Noggrannhet är ärlighetens tvilling”</a:t>
            </a:r>
            <a:br>
              <a:rPr lang="sv-SE" dirty="0"/>
            </a:br>
            <a:r>
              <a:rPr lang="sv-SE" dirty="0"/>
              <a:t>					</a:t>
            </a:r>
            <a:r>
              <a:rPr lang="sv-SE" sz="2000" i="1" dirty="0" err="1">
                <a:solidFill>
                  <a:srgbClr val="333366"/>
                </a:solidFill>
                <a:effectLst/>
                <a:latin typeface="Verdana" panose="020B0604030504040204" pitchFamily="34" charset="0"/>
              </a:rPr>
              <a:t>Nathaniel</a:t>
            </a:r>
            <a:r>
              <a:rPr lang="sv-SE" sz="2000" i="1" dirty="0">
                <a:solidFill>
                  <a:srgbClr val="333366"/>
                </a:solidFill>
                <a:effectLst/>
                <a:latin typeface="Verdana" panose="020B0604030504040204" pitchFamily="34" charset="0"/>
              </a:rPr>
              <a:t> </a:t>
            </a:r>
            <a:r>
              <a:rPr lang="sv-SE" sz="2000" i="1" dirty="0" err="1">
                <a:solidFill>
                  <a:srgbClr val="333366"/>
                </a:solidFill>
                <a:effectLst/>
                <a:latin typeface="Verdana" panose="020B0604030504040204" pitchFamily="34" charset="0"/>
              </a:rPr>
              <a:t>Hawthorne</a:t>
            </a:r>
            <a:br>
              <a:rPr lang="sv-SE" sz="4000" dirty="0"/>
            </a:br>
            <a:br>
              <a:rPr lang="sv-SE" b="1" i="0" dirty="0">
                <a:solidFill>
                  <a:srgbClr val="333366"/>
                </a:solidFill>
                <a:effectLst/>
                <a:latin typeface="Verdana" panose="020B0604030504040204" pitchFamily="34" charset="0"/>
              </a:rPr>
            </a:br>
            <a:endParaRPr lang="sv-SE" dirty="0"/>
          </a:p>
        </p:txBody>
      </p:sp>
      <p:sp>
        <p:nvSpPr>
          <p:cNvPr id="4" name="Platshållare för text 3">
            <a:extLst>
              <a:ext uri="{FF2B5EF4-FFF2-40B4-BE49-F238E27FC236}">
                <a16:creationId xmlns:a16="http://schemas.microsoft.com/office/drawing/2014/main" id="{26E6F38D-23DA-4737-B1D4-183AF74A43B1}"/>
              </a:ext>
            </a:extLst>
          </p:cNvPr>
          <p:cNvSpPr>
            <a:spLocks noGrp="1"/>
          </p:cNvSpPr>
          <p:nvPr>
            <p:ph type="body" sz="half" idx="2"/>
          </p:nvPr>
        </p:nvSpPr>
        <p:spPr>
          <a:xfrm>
            <a:off x="1154954" y="5014393"/>
            <a:ext cx="10587391" cy="1012664"/>
          </a:xfrm>
        </p:spPr>
        <p:txBody>
          <a:bodyPr/>
          <a:lstStyle/>
          <a:p>
            <a:r>
              <a:rPr lang="sv-SE" i="1" dirty="0"/>
              <a:t>Styrgruppen för Svenska Makularegistret</a:t>
            </a:r>
            <a:br>
              <a:rPr lang="sv-SE" dirty="0"/>
            </a:br>
            <a:r>
              <a:rPr lang="sv-SE" dirty="0"/>
              <a:t>Inger Westborg, Carina Libert, Lena Rung, Monica Lövestam Adrian, Niklas Karlsson, Susanne Albrecht</a:t>
            </a:r>
          </a:p>
        </p:txBody>
      </p:sp>
      <p:sp>
        <p:nvSpPr>
          <p:cNvPr id="5" name="Ellips 4">
            <a:extLst>
              <a:ext uri="{FF2B5EF4-FFF2-40B4-BE49-F238E27FC236}">
                <a16:creationId xmlns:a16="http://schemas.microsoft.com/office/drawing/2014/main" id="{D34986E3-2B9F-4385-945A-2F12782218AE}"/>
              </a:ext>
            </a:extLst>
          </p:cNvPr>
          <p:cNvSpPr/>
          <p:nvPr/>
        </p:nvSpPr>
        <p:spPr>
          <a:xfrm>
            <a:off x="2432807" y="2214136"/>
            <a:ext cx="6082018" cy="294283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white"/>
                </a:solidFill>
                <a:effectLst/>
                <a:uLnTx/>
                <a:uFillTx/>
                <a:latin typeface="Century Gothic" panose="020B0502020202020204"/>
                <a:ea typeface="+mn-ea"/>
                <a:cs typeface="+mn-cs"/>
              </a:rPr>
              <a:t>Tack för uppmärksamheten!</a:t>
            </a:r>
          </a:p>
        </p:txBody>
      </p:sp>
      <p:pic>
        <p:nvPicPr>
          <p:cNvPr id="6" name="Bildobjekt 5" descr="cid:image001.png@01D05756.955F9E60">
            <a:extLst>
              <a:ext uri="{FF2B5EF4-FFF2-40B4-BE49-F238E27FC236}">
                <a16:creationId xmlns:a16="http://schemas.microsoft.com/office/drawing/2014/main" id="{F218B59F-A7E8-44AD-A9A8-5909570E02B0}"/>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1447379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34334A-7B38-47AC-AF34-8C295D7C0415}"/>
              </a:ext>
            </a:extLst>
          </p:cNvPr>
          <p:cNvSpPr>
            <a:spLocks noGrp="1"/>
          </p:cNvSpPr>
          <p:nvPr>
            <p:ph type="title"/>
          </p:nvPr>
        </p:nvSpPr>
        <p:spPr/>
        <p:txBody>
          <a:bodyPr/>
          <a:lstStyle/>
          <a:p>
            <a:r>
              <a:rPr lang="sv-SE" dirty="0"/>
              <a:t>Vilka patienter ska registreras i trombos- och diabetesformuläret?</a:t>
            </a:r>
          </a:p>
        </p:txBody>
      </p:sp>
      <p:sp>
        <p:nvSpPr>
          <p:cNvPr id="3" name="textruta 2">
            <a:extLst>
              <a:ext uri="{FF2B5EF4-FFF2-40B4-BE49-F238E27FC236}">
                <a16:creationId xmlns:a16="http://schemas.microsoft.com/office/drawing/2014/main" id="{2544D96B-8C7E-46F7-98B9-3F0843F04FAD}"/>
              </a:ext>
            </a:extLst>
          </p:cNvPr>
          <p:cNvSpPr txBox="1"/>
          <p:nvPr/>
        </p:nvSpPr>
        <p:spPr>
          <a:xfrm>
            <a:off x="872455" y="2441196"/>
            <a:ext cx="10117123" cy="3447098"/>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I modulen Trombos registreras:</a:t>
            </a:r>
            <a:br>
              <a:rPr kumimoji="0" lang="sv-SE" sz="2000" b="1"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000" b="1"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a:t>
            </a: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Centralvenstrombos</a:t>
            </a:r>
            <a:b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 </a:t>
            </a:r>
            <a:r>
              <a:rPr kumimoji="0" lang="sv-SE" sz="2000" b="0" i="0" u="none" strike="noStrike" kern="1200" cap="none" spc="0" normalizeH="0" baseline="0" noProof="0" dirty="0" err="1">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Hemitrombos</a:t>
            </a:r>
            <a:endParaRPr kumimoji="0" lang="sv-SE"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 Grenvenstrombos</a:t>
            </a:r>
            <a:b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 </a:t>
            </a:r>
            <a:r>
              <a:rPr kumimoji="0" lang="sv-SE" sz="2000" b="0" i="0" u="none" strike="noStrike" kern="1200" cap="none" spc="0" normalizeH="0" baseline="0" noProof="0" dirty="0" err="1">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Makulagrenvenstrombos</a:t>
            </a:r>
            <a:endPar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mn-ea"/>
              <a:cs typeface="Cavolini" panose="03000502040302020204" pitchFamily="66"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I modulen Diabetes registreras: </a:t>
            </a:r>
            <a:endParaRPr kumimoji="0" lang="sv-SE"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82804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Makulaödem</a:t>
            </a:r>
            <a:b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b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 Proliferationer</a:t>
            </a:r>
            <a:endParaRPr kumimoji="0" lang="sv-SE"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82804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orbel" panose="020B0503020204020204" pitchFamily="34" charset="0"/>
                <a:ea typeface="Times New Roman" panose="02020603050405020304" pitchFamily="18" charset="0"/>
                <a:cs typeface="Cavolini" panose="03000502040302020204" pitchFamily="66" charset="0"/>
              </a:rPr>
              <a:t>- Makulaödem och proliferationer</a:t>
            </a:r>
            <a:endParaRPr kumimoji="0" lang="sv-SE"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Bildobjekt 3" descr="cid:image001.png@01D05756.955F9E60">
            <a:extLst>
              <a:ext uri="{FF2B5EF4-FFF2-40B4-BE49-F238E27FC236}">
                <a16:creationId xmlns:a16="http://schemas.microsoft.com/office/drawing/2014/main" id="{E19F8786-365B-4D16-B62C-CEEEA52C29DA}"/>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Tree>
    <p:extLst>
      <p:ext uri="{BB962C8B-B14F-4D97-AF65-F5344CB8AC3E}">
        <p14:creationId xmlns:p14="http://schemas.microsoft.com/office/powerpoint/2010/main" val="420104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2EE7B1-99B0-4E49-8EEA-CDA91F7ABE9D}"/>
              </a:ext>
            </a:extLst>
          </p:cNvPr>
          <p:cNvSpPr>
            <a:spLocks noGrp="1"/>
          </p:cNvSpPr>
          <p:nvPr>
            <p:ph type="title"/>
          </p:nvPr>
        </p:nvSpPr>
        <p:spPr/>
        <p:txBody>
          <a:bodyPr/>
          <a:lstStyle/>
          <a:p>
            <a:r>
              <a:rPr lang="sv-SE" dirty="0"/>
              <a:t>Börja registrera i SMR</a:t>
            </a:r>
          </a:p>
        </p:txBody>
      </p:sp>
      <p:pic>
        <p:nvPicPr>
          <p:cNvPr id="4" name="Bildobjekt 3">
            <a:extLst>
              <a:ext uri="{FF2B5EF4-FFF2-40B4-BE49-F238E27FC236}">
                <a16:creationId xmlns:a16="http://schemas.microsoft.com/office/drawing/2014/main" id="{9FB983DF-7408-40D5-9954-F76A601A8F8F}"/>
              </a:ext>
            </a:extLst>
          </p:cNvPr>
          <p:cNvPicPr>
            <a:picLocks noChangeAspect="1"/>
          </p:cNvPicPr>
          <p:nvPr/>
        </p:nvPicPr>
        <p:blipFill>
          <a:blip r:embed="rId3"/>
          <a:stretch>
            <a:fillRect/>
          </a:stretch>
        </p:blipFill>
        <p:spPr>
          <a:xfrm>
            <a:off x="838200" y="3880215"/>
            <a:ext cx="10620375" cy="1762125"/>
          </a:xfrm>
          <a:prstGeom prst="rect">
            <a:avLst/>
          </a:prstGeom>
        </p:spPr>
      </p:pic>
      <p:pic>
        <p:nvPicPr>
          <p:cNvPr id="5" name="Bildobjekt 4" descr="cid:image001.png@01D05756.955F9E60">
            <a:extLst>
              <a:ext uri="{FF2B5EF4-FFF2-40B4-BE49-F238E27FC236}">
                <a16:creationId xmlns:a16="http://schemas.microsoft.com/office/drawing/2014/main" id="{F538FFB7-BB06-4B4F-BC57-2C958364A329}"/>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sp>
        <p:nvSpPr>
          <p:cNvPr id="3" name="textruta 2">
            <a:extLst>
              <a:ext uri="{FF2B5EF4-FFF2-40B4-BE49-F238E27FC236}">
                <a16:creationId xmlns:a16="http://schemas.microsoft.com/office/drawing/2014/main" id="{EADFFB48-FEA0-43EB-AC2C-7586CA0116DB}"/>
              </a:ext>
            </a:extLst>
          </p:cNvPr>
          <p:cNvSpPr txBox="1"/>
          <p:nvPr/>
        </p:nvSpPr>
        <p:spPr>
          <a:xfrm>
            <a:off x="838200" y="1797784"/>
            <a:ext cx="9093666"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Vid registrering av ursprungsbesök måste alla siffror i personnumret skrivas in!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2000" dirty="0">
                <a:solidFill>
                  <a:prstClr val="black"/>
                </a:solidFill>
                <a:latin typeface="Century Gothic" panose="020B0502020202020204"/>
              </a:rPr>
              <a:t>å</a:t>
            </a:r>
            <a:r>
              <a:rPr kumimoji="0" lang="sv-SE" sz="2000" b="0" i="0" u="none" strike="noStrike" kern="1200" cap="none" spc="0" normalizeH="0" baseline="0" noProof="0" dirty="0" err="1">
                <a:ln>
                  <a:noFill/>
                </a:ln>
                <a:solidFill>
                  <a:prstClr val="black"/>
                </a:solidFill>
                <a:effectLst/>
                <a:uLnTx/>
                <a:uFillTx/>
                <a:latin typeface="Century Gothic" panose="020B0502020202020204"/>
                <a:ea typeface="+mn-ea"/>
                <a:cs typeface="+mn-cs"/>
              </a:rPr>
              <a:t>åååmmddnnnn</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Förslag på patient kommer då från folkbokföringen (Skatteverkets NAVET) på namn på patient.</a:t>
            </a:r>
          </a:p>
        </p:txBody>
      </p:sp>
    </p:spTree>
    <p:extLst>
      <p:ext uri="{BB962C8B-B14F-4D97-AF65-F5344CB8AC3E}">
        <p14:creationId xmlns:p14="http://schemas.microsoft.com/office/powerpoint/2010/main" val="14704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D859E0-B88A-44CF-B801-F42D687A6A5D}"/>
              </a:ext>
            </a:extLst>
          </p:cNvPr>
          <p:cNvSpPr>
            <a:spLocks noGrp="1"/>
          </p:cNvSpPr>
          <p:nvPr>
            <p:ph type="title"/>
          </p:nvPr>
        </p:nvSpPr>
        <p:spPr/>
        <p:txBody>
          <a:bodyPr/>
          <a:lstStyle/>
          <a:p>
            <a:r>
              <a:rPr lang="sv-SE" dirty="0"/>
              <a:t>Registrera återbesök via patientlistan</a:t>
            </a:r>
          </a:p>
        </p:txBody>
      </p:sp>
      <p:pic>
        <p:nvPicPr>
          <p:cNvPr id="4" name="Bildobjekt 3">
            <a:extLst>
              <a:ext uri="{FF2B5EF4-FFF2-40B4-BE49-F238E27FC236}">
                <a16:creationId xmlns:a16="http://schemas.microsoft.com/office/drawing/2014/main" id="{33157233-EC4F-4BA7-AC7B-9CAF1A869DA8}"/>
              </a:ext>
            </a:extLst>
          </p:cNvPr>
          <p:cNvPicPr>
            <a:picLocks noChangeAspect="1"/>
          </p:cNvPicPr>
          <p:nvPr/>
        </p:nvPicPr>
        <p:blipFill>
          <a:blip r:embed="rId3"/>
          <a:stretch>
            <a:fillRect/>
          </a:stretch>
        </p:blipFill>
        <p:spPr>
          <a:xfrm>
            <a:off x="835404" y="3695216"/>
            <a:ext cx="10293060" cy="1912776"/>
          </a:xfrm>
          <a:prstGeom prst="rect">
            <a:avLst/>
          </a:prstGeom>
        </p:spPr>
      </p:pic>
      <p:sp>
        <p:nvSpPr>
          <p:cNvPr id="5" name="textruta 4">
            <a:extLst>
              <a:ext uri="{FF2B5EF4-FFF2-40B4-BE49-F238E27FC236}">
                <a16:creationId xmlns:a16="http://schemas.microsoft.com/office/drawing/2014/main" id="{FFA256D9-2DD8-4150-A297-05D1B197135D}"/>
              </a:ext>
            </a:extLst>
          </p:cNvPr>
          <p:cNvSpPr txBox="1"/>
          <p:nvPr/>
        </p:nvSpPr>
        <p:spPr>
          <a:xfrm>
            <a:off x="835404" y="1941433"/>
            <a:ext cx="9621903"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EE5818">
                    <a:lumMod val="50000"/>
                  </a:srgbClr>
                </a:solidFill>
                <a:effectLst/>
                <a:uLnTx/>
                <a:uFillTx/>
                <a:latin typeface="Century Gothic" panose="020B0502020202020204"/>
                <a:ea typeface="+mn-ea"/>
                <a:cs typeface="+mn-cs"/>
              </a:rPr>
              <a:t>När patienten finns med i SMR finns fördelar med att utgå från patientlistan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Här behöver du bara skriva in ÅÅMMDD (sex siffror) för att hitta aktuell patient!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Här kan du söka på efternamn, modul och ej godkända (ej signerade).</a:t>
            </a:r>
            <a:b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kumimoji="0" lang="sv-SE" sz="2000" b="0" i="0" u="none" strike="noStrike" kern="1200" cap="none" spc="0" normalizeH="0" baseline="0" noProof="0" dirty="0">
                <a:ln>
                  <a:noFill/>
                </a:ln>
                <a:solidFill>
                  <a:prstClr val="black"/>
                </a:solidFill>
                <a:effectLst/>
                <a:uLnTx/>
                <a:uFillTx/>
                <a:latin typeface="Century Gothic" panose="020B0502020202020204"/>
                <a:ea typeface="+mn-ea"/>
                <a:cs typeface="+mn-cs"/>
              </a:rPr>
              <a:t>Risken är mindre att påbörja en felaktig patient.</a:t>
            </a:r>
          </a:p>
        </p:txBody>
      </p:sp>
      <p:pic>
        <p:nvPicPr>
          <p:cNvPr id="6" name="Bildobjekt 5" descr="cid:image001.png@01D05756.955F9E60">
            <a:extLst>
              <a:ext uri="{FF2B5EF4-FFF2-40B4-BE49-F238E27FC236}">
                <a16:creationId xmlns:a16="http://schemas.microsoft.com/office/drawing/2014/main" id="{B7E86D6E-DC31-4185-A8BC-1FD740E80BE0}"/>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995729" y="5885765"/>
            <a:ext cx="1779905" cy="666750"/>
          </a:xfrm>
          <a:prstGeom prst="rect">
            <a:avLst/>
          </a:prstGeom>
          <a:noFill/>
          <a:ln>
            <a:noFill/>
          </a:ln>
        </p:spPr>
      </p:pic>
      <p:cxnSp>
        <p:nvCxnSpPr>
          <p:cNvPr id="7" name="Rak koppling 6">
            <a:extLst>
              <a:ext uri="{FF2B5EF4-FFF2-40B4-BE49-F238E27FC236}">
                <a16:creationId xmlns:a16="http://schemas.microsoft.com/office/drawing/2014/main" id="{3F573A6E-CF49-4888-B78A-F9DCC6D6AAE9}"/>
              </a:ext>
            </a:extLst>
          </p:cNvPr>
          <p:cNvCxnSpPr/>
          <p:nvPr/>
        </p:nvCxnSpPr>
        <p:spPr>
          <a:xfrm>
            <a:off x="3775046" y="4496499"/>
            <a:ext cx="6795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0749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18BD99-41E9-467C-9777-74587F83171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C8C32A8-E4D9-473C-833A-8950C6E7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3EF818-EDF6-480C-9B86-0A3B979BC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3745</TotalTime>
  <Words>2267</Words>
  <Application>Microsoft Office PowerPoint</Application>
  <PresentationFormat>Bredbild</PresentationFormat>
  <Paragraphs>206</Paragraphs>
  <Slides>62</Slides>
  <Notes>4</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62</vt:i4>
      </vt:variant>
    </vt:vector>
  </HeadingPairs>
  <TitlesOfParts>
    <vt:vector size="71" baseType="lpstr">
      <vt:lpstr>-apple-system</vt:lpstr>
      <vt:lpstr>Arial</vt:lpstr>
      <vt:lpstr>Arial</vt:lpstr>
      <vt:lpstr>Calibri</vt:lpstr>
      <vt:lpstr>Calibri Light</vt:lpstr>
      <vt:lpstr>Century Gothic</vt:lpstr>
      <vt:lpstr>Corbel</vt:lpstr>
      <vt:lpstr>Verdana</vt:lpstr>
      <vt:lpstr>Office-tema</vt:lpstr>
      <vt:lpstr>SMR-dag 2024-03-21</vt:lpstr>
      <vt:lpstr>Välkomna till mötet!</vt:lpstr>
      <vt:lpstr>Program 10:00–12:00</vt:lpstr>
      <vt:lpstr>Manual i SMR</vt:lpstr>
      <vt:lpstr>Registrering i SMR</vt:lpstr>
      <vt:lpstr>Vilka patienter ska registreras i SMR?</vt:lpstr>
      <vt:lpstr>Vilka patienter ska registreras i trombos- och diabetesformuläret?</vt:lpstr>
      <vt:lpstr>Börja registrera i SMR</vt:lpstr>
      <vt:lpstr>Registrera återbesök via patientlistan</vt:lpstr>
      <vt:lpstr>Patientlistan</vt:lpstr>
      <vt:lpstr>Val av modul </vt:lpstr>
      <vt:lpstr>Höger öga markeras med blå linje/röd vänster</vt:lpstr>
      <vt:lpstr>Ankomstdatum för remiss/första kontakt</vt:lpstr>
      <vt:lpstr>Sjukdomsaktivitet</vt:lpstr>
      <vt:lpstr>Nya behandlingstyper i formulär CNV-Trombos-Diabetes</vt:lpstr>
      <vt:lpstr>Ytterligare tillägg i trombos och diabetesformulären.</vt:lpstr>
      <vt:lpstr>Injektionsdatum</vt:lpstr>
      <vt:lpstr>Injektionsdatum</vt:lpstr>
      <vt:lpstr>Registrering av biverkningar</vt:lpstr>
      <vt:lpstr>Registrering av biverkningar</vt:lpstr>
      <vt:lpstr>Systembiverkan</vt:lpstr>
      <vt:lpstr>Symptomduration</vt:lpstr>
      <vt:lpstr>Kontrollintervall</vt:lpstr>
      <vt:lpstr>Behandlingshistorik</vt:lpstr>
      <vt:lpstr>Rött  datum i behandlingshistoriken betyder osignerat</vt:lpstr>
      <vt:lpstr>Omprövning av membrantyp (CNV) i återbesök, ej obligatoriskt</vt:lpstr>
      <vt:lpstr>Omprövning av diagnos (trombos, diabetes) ej obligatoriskt</vt:lpstr>
      <vt:lpstr>Vad skiljer sig åt i de olika modulerna?</vt:lpstr>
      <vt:lpstr>Tilläggsvariabler för trombos och diabetes </vt:lpstr>
      <vt:lpstr>Ny-knappen</vt:lpstr>
      <vt:lpstr>Gråmarkerad kryssruta, behandlingsalternativ Ozurdex vid CNV</vt:lpstr>
      <vt:lpstr>Bilateral registrering samma dag </vt:lpstr>
      <vt:lpstr>Om du har registrerat på fel öga</vt:lpstr>
      <vt:lpstr>Borttagning av felaktig registrering</vt:lpstr>
      <vt:lpstr>Fel datum är registrerat</vt:lpstr>
      <vt:lpstr>Efterregistrera ursprungsbesök för andra ögat för patient som redan behandlas </vt:lpstr>
      <vt:lpstr>Höger öga CNV, vänster öga trombos</vt:lpstr>
      <vt:lpstr>Patienter som får enstaka besök/behandling på annan klinik</vt:lpstr>
      <vt:lpstr>Dashboard - Översikt</vt:lpstr>
      <vt:lpstr>DASHBOARD i registret</vt:lpstr>
      <vt:lpstr>PowerPoint-presentation</vt:lpstr>
      <vt:lpstr>Antal patienter, nya ögon, avslutade ögon</vt:lpstr>
      <vt:lpstr>Antalet registreringar för din enhet</vt:lpstr>
      <vt:lpstr>Osignerade registreringar</vt:lpstr>
      <vt:lpstr>Tillgänglighet till specialistvård AMD </vt:lpstr>
      <vt:lpstr>Behandlingstyp vid intravitreala injektioner</vt:lpstr>
      <vt:lpstr>Rapporter och export av data</vt:lpstr>
      <vt:lpstr>Individrapport Exempel på idiopatisk CNV, klassiskt membran</vt:lpstr>
      <vt:lpstr>Rapporter finns under fliken ”utdata”</vt:lpstr>
      <vt:lpstr>Rapporter finns under fliken ”utdata”</vt:lpstr>
      <vt:lpstr>Exportera data</vt:lpstr>
      <vt:lpstr>Antal injektioner 2013-2022</vt:lpstr>
      <vt:lpstr>  2023 Eylea 76,3% Avastin 16% Lucentis 4,4% Vabysmo 2,3% Beovu &lt;1% </vt:lpstr>
      <vt:lpstr>Behandlingspreparat preparatval     Terapival av anti-VEGF 2022 per klinik</vt:lpstr>
      <vt:lpstr>Visualisering</vt:lpstr>
      <vt:lpstr>   Variabeln ankomst- datum remiss – besöksdatum används för att räkna på väntetid/tillgänglighet  ”Felregistrering” av datum kan leda till att medel antal dagar ökar. Kontrollera gärna  om ni ser oförklarliga siffror.  </vt:lpstr>
      <vt:lpstr>Avslutningsbilder</vt:lpstr>
      <vt:lpstr>Makularegistrets hemsida</vt:lpstr>
      <vt:lpstr>Manual i SMR</vt:lpstr>
      <vt:lpstr>Teknisk support för register på Pharos</vt:lpstr>
      <vt:lpstr>Enkät skickas ut till er som har deltagit i dagens möte</vt:lpstr>
      <vt:lpstr>”Noggrannhet är ärlighetens tvilling”      Nathaniel Hawthorne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design</dc:title>
  <dc:creator>Albrecht, Susanne</dc:creator>
  <cp:lastModifiedBy>Björkman, Richard</cp:lastModifiedBy>
  <cp:revision>88</cp:revision>
  <dcterms:created xsi:type="dcterms:W3CDTF">2022-03-11T08:57:41Z</dcterms:created>
  <dcterms:modified xsi:type="dcterms:W3CDTF">2024-03-25T06:42:23Z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fbac6341-7359-42b1-877b-46cac6ea067b_Enabled">
    <vt:lpwstr>true</vt:lpwstr>
  </property>
  <property fmtid="{D5CDD505-2E9C-101B-9397-08002B2CF9AE}" pid="4" name="MSIP_Label_fbac6341-7359-42b1-877b-46cac6ea067b_SetDate">
    <vt:lpwstr>2022-03-11T08:57:41Z</vt:lpwstr>
  </property>
  <property fmtid="{D5CDD505-2E9C-101B-9397-08002B2CF9AE}" pid="5" name="MSIP_Label_fbac6341-7359-42b1-877b-46cac6ea067b_Method">
    <vt:lpwstr>Standard</vt:lpwstr>
  </property>
  <property fmtid="{D5CDD505-2E9C-101B-9397-08002B2CF9AE}" pid="6" name="MSIP_Label_fbac6341-7359-42b1-877b-46cac6ea067b_Name">
    <vt:lpwstr>Internt</vt:lpwstr>
  </property>
  <property fmtid="{D5CDD505-2E9C-101B-9397-08002B2CF9AE}" pid="7" name="MSIP_Label_fbac6341-7359-42b1-877b-46cac6ea067b_SiteId">
    <vt:lpwstr>b864d79d-1d58-48a3-b396-10684dbf5445</vt:lpwstr>
  </property>
  <property fmtid="{D5CDD505-2E9C-101B-9397-08002B2CF9AE}" pid="8" name="MSIP_Label_fbac6341-7359-42b1-877b-46cac6ea067b_ActionId">
    <vt:lpwstr>ac06f6ee-05e4-4a49-83ba-9c32a4c78392</vt:lpwstr>
  </property>
  <property fmtid="{D5CDD505-2E9C-101B-9397-08002B2CF9AE}" pid="9" name="MSIP_Label_fbac6341-7359-42b1-877b-46cac6ea067b_ContentBits">
    <vt:lpwstr>0</vt:lpwstr>
  </property>
</Properties>
</file>