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4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5.xml" ContentType="application/vnd.openxmlformats-officedocument.presentationml.notesSl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6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858" r:id="rId1"/>
  </p:sldMasterIdLst>
  <p:notesMasterIdLst>
    <p:notesMasterId r:id="rId24"/>
  </p:notesMasterIdLst>
  <p:sldIdLst>
    <p:sldId id="256" r:id="rId2"/>
    <p:sldId id="258" r:id="rId3"/>
    <p:sldId id="259" r:id="rId4"/>
    <p:sldId id="276" r:id="rId5"/>
    <p:sldId id="257" r:id="rId6"/>
    <p:sldId id="294" r:id="rId7"/>
    <p:sldId id="280" r:id="rId8"/>
    <p:sldId id="282" r:id="rId9"/>
    <p:sldId id="284" r:id="rId10"/>
    <p:sldId id="283" r:id="rId11"/>
    <p:sldId id="296" r:id="rId12"/>
    <p:sldId id="279" r:id="rId13"/>
    <p:sldId id="285" r:id="rId14"/>
    <p:sldId id="289" r:id="rId15"/>
    <p:sldId id="290" r:id="rId16"/>
    <p:sldId id="291" r:id="rId17"/>
    <p:sldId id="288" r:id="rId18"/>
    <p:sldId id="298" r:id="rId19"/>
    <p:sldId id="281" r:id="rId20"/>
    <p:sldId id="295" r:id="rId21"/>
    <p:sldId id="287" r:id="rId22"/>
    <p:sldId id="293" r:id="rId2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rdavsnitt" id="{E99A4528-C943-4FDB-9048-4C7CC7C902B0}">
          <p14:sldIdLst>
            <p14:sldId id="256"/>
            <p14:sldId id="258"/>
            <p14:sldId id="259"/>
            <p14:sldId id="276"/>
            <p14:sldId id="257"/>
            <p14:sldId id="294"/>
            <p14:sldId id="280"/>
            <p14:sldId id="282"/>
            <p14:sldId id="284"/>
            <p14:sldId id="283"/>
            <p14:sldId id="296"/>
            <p14:sldId id="279"/>
            <p14:sldId id="285"/>
            <p14:sldId id="289"/>
            <p14:sldId id="290"/>
            <p14:sldId id="291"/>
            <p14:sldId id="288"/>
            <p14:sldId id="298"/>
            <p14:sldId id="281"/>
            <p14:sldId id="295"/>
            <p14:sldId id="287"/>
            <p14:sldId id="293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EAF8E58D-733B-E012-A46C-1462ADFA8FEC}" name="Niclas Packendorff" initials="NP" userId="b519c79c0ed1e551" providerId="Windows Liv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llanmörkt forma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Mellanmörkt format 2 - Dekorfärg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9012ECD-51FC-41F1-AA8D-1B2483CD663E}" styleName="Ljust format 2 - Dekorfärg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2D5ABB26-0587-4C30-8999-92F81FD0307C}" styleName="Inget format, inget rutnät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Format med tema 1 - dekorfärg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B4B98B0-60AC-42C2-AFA5-B58CD77FA1E5}" styleName="Ljust format 1 - Dekorfärg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620" autoAdjust="0"/>
    <p:restoredTop sz="85816" autoAdjust="0"/>
  </p:normalViewPr>
  <p:slideViewPr>
    <p:cSldViewPr snapToGrid="0">
      <p:cViewPr varScale="1">
        <p:scale>
          <a:sx n="139" d="100"/>
          <a:sy n="139" d="100"/>
        </p:scale>
        <p:origin x="1938" y="126"/>
      </p:cViewPr>
      <p:guideLst/>
    </p:cSldViewPr>
  </p:slideViewPr>
  <p:outlineViewPr>
    <p:cViewPr>
      <p:scale>
        <a:sx n="33" d="100"/>
        <a:sy n="33" d="100"/>
      </p:scale>
      <p:origin x="0" y="-9444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microsoft.com/office/2018/10/relationships/authors" Target="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sv-SE" dirty="0"/>
              <a:t>Fördelning av positiva markörer </a:t>
            </a:r>
          </a:p>
        </c:rich>
      </c:tx>
      <c:layout>
        <c:manualLayout>
          <c:xMode val="edge"/>
          <c:yMode val="edge"/>
          <c:x val="0.37163279199475063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9.3488845144356958E-2"/>
          <c:y val="8.5250072907553223E-2"/>
          <c:w val="0.95125155839895015"/>
          <c:h val="0.4875495771361912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JA 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Blad1!$A$2:$A$21</c:f>
              <c:strCache>
                <c:ptCount val="20"/>
                <c:pt idx="0">
                  <c:v>A1 Ofullständig dokumentation</c:v>
                </c:pt>
                <c:pt idx="1">
                  <c:v>A2 Framkörningstid &gt;20 minuter vid prio 1</c:v>
                </c:pt>
                <c:pt idx="2">
                  <c:v>A3 Tid på plats &gt;10 minuter vid livshotande tillstånd</c:v>
                </c:pt>
                <c:pt idx="3">
                  <c:v>A4 Haveri eller felaktig/saknad utrustning</c:v>
                </c:pt>
                <c:pt idx="4">
                  <c:v>A5 Resursbrist</c:v>
                </c:pt>
                <c:pt idx="5">
                  <c:v>A6 Övrigt</c:v>
                </c:pt>
                <c:pt idx="6">
                  <c:v>B1 Avsteg från behandlingsriktlinjer </c:v>
                </c:pt>
                <c:pt idx="7">
                  <c:v>B1A Bedömning/Åtgärder enligt LX-ABCDE </c:v>
                </c:pt>
                <c:pt idx="8">
                  <c:v>B1B Bedömning/Åtgärder vid specifika tillstånd</c:v>
                </c:pt>
                <c:pt idx="9">
                  <c:v>B1C Avsaknad av vitalparametrar</c:v>
                </c:pt>
                <c:pt idx="10">
                  <c:v>B1D Avsaknad av relevant klinisk undersökning</c:v>
                </c:pt>
                <c:pt idx="11">
                  <c:v>B2 Fysisk skada under förflyttning</c:v>
                </c:pt>
                <c:pt idx="12">
                  <c:v>B3 Patientens tillstånd försämras under transport </c:v>
                </c:pt>
                <c:pt idx="13">
                  <c:v>B4 Telefontolk har ej använts vid språkförbristning</c:v>
                </c:pt>
                <c:pt idx="14">
                  <c:v>B5 Ambulanssjuksköterskans bedömning och triage ej förenlig med akutläkarens bedömning</c:v>
                </c:pt>
                <c:pt idx="15">
                  <c:v>B6 Vårdkontakt avslutas efter ambulanssjuksköterskans bedömning</c:v>
                </c:pt>
                <c:pt idx="16">
                  <c:v>Ny kontakt med akutsjukvård inom 72H</c:v>
                </c:pt>
                <c:pt idx="17">
                  <c:v>B7 Alternativt transportsätt till efterföljande vårdinstans</c:v>
                </c:pt>
                <c:pt idx="18">
                  <c:v>B8 Slutdestination avviker från lokala riktlinjer</c:v>
                </c:pt>
                <c:pt idx="19">
                  <c:v>L1 Ogynnsam/olämplig läkemedelsbehandling </c:v>
                </c:pt>
              </c:strCache>
            </c:strRef>
          </c:cat>
          <c:val>
            <c:numRef>
              <c:f>Blad1!$B$2:$B$21</c:f>
              <c:numCache>
                <c:formatCode>0.0</c:formatCode>
                <c:ptCount val="20"/>
                <c:pt idx="0">
                  <c:v>64.580152671755727</c:v>
                </c:pt>
                <c:pt idx="1">
                  <c:v>1.6793893129770994</c:v>
                </c:pt>
                <c:pt idx="2">
                  <c:v>0</c:v>
                </c:pt>
                <c:pt idx="3">
                  <c:v>0.15267175572519084</c:v>
                </c:pt>
                <c:pt idx="4">
                  <c:v>0</c:v>
                </c:pt>
                <c:pt idx="5">
                  <c:v>0</c:v>
                </c:pt>
                <c:pt idx="6">
                  <c:v>34.503816793893129</c:v>
                </c:pt>
                <c:pt idx="7">
                  <c:v>0.44</c:v>
                </c:pt>
                <c:pt idx="8">
                  <c:v>0.15267175572519084</c:v>
                </c:pt>
                <c:pt idx="9">
                  <c:v>22.900763358778626</c:v>
                </c:pt>
                <c:pt idx="10">
                  <c:v>12.977099236641221</c:v>
                </c:pt>
                <c:pt idx="11">
                  <c:v>0</c:v>
                </c:pt>
                <c:pt idx="12">
                  <c:v>0</c:v>
                </c:pt>
                <c:pt idx="13">
                  <c:v>1.0687022900763359</c:v>
                </c:pt>
                <c:pt idx="14">
                  <c:v>1.8320610687022902</c:v>
                </c:pt>
                <c:pt idx="15">
                  <c:v>100</c:v>
                </c:pt>
                <c:pt idx="16">
                  <c:v>17.862595419847327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5F9-F341-AACD-2B3A51263363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588443336"/>
        <c:axId val="588445960"/>
      </c:barChart>
      <c:catAx>
        <c:axId val="5884433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88445960"/>
        <c:crosses val="autoZero"/>
        <c:auto val="1"/>
        <c:lblAlgn val="ctr"/>
        <c:lblOffset val="100"/>
        <c:noMultiLvlLbl val="0"/>
      </c:catAx>
      <c:valAx>
        <c:axId val="5884459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197" b="1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sv-SE" dirty="0"/>
                  <a:t>Procent</a:t>
                </a:r>
              </a:p>
            </c:rich>
          </c:tx>
          <c:layout>
            <c:manualLayout>
              <c:xMode val="edge"/>
              <c:yMode val="edge"/>
              <c:x val="3.229166666666667E-2"/>
              <c:y val="0.262244823563721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197" b="1" i="0" u="none" strike="noStrike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884433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sv-SE"/>
              <a:t>A1 Ofullständig dokumentation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7.9761646981627285E-2"/>
          <c:y val="8.755103528725576E-2"/>
          <c:w val="0.90878001968503941"/>
          <c:h val="0.6429266550014581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Positiv Markör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EE88-3A4A-87A5-283269DF73A7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6-EE88-3A4A-87A5-283269DF73A7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EE88-3A4A-87A5-283269DF73A7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EE88-3A4A-87A5-283269DF73A7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EE88-3A4A-87A5-283269DF73A7}"/>
              </c:ext>
            </c:extLst>
          </c:dPt>
          <c:dPt>
            <c:idx val="6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EE88-3A4A-87A5-283269DF73A7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Blad1!$A$2:$A$8</c:f>
              <c:strCache>
                <c:ptCount val="7"/>
                <c:pt idx="0">
                  <c:v>A1 Ofullständig dokumention</c:v>
                </c:pt>
                <c:pt idx="1">
                  <c:v>Uppgift om patientens identitet</c:v>
                </c:pt>
                <c:pt idx="2">
                  <c:v>Väsentliga uppgifter om bakgrund till vården</c:v>
                </c:pt>
                <c:pt idx="3">
                  <c:v>Uppgift om ställd diagnos och anledning till mer betydande åtgärder</c:v>
                </c:pt>
                <c:pt idx="4">
                  <c:v>Väsentliga uppgifter om vidtagna och planerade åtgärder</c:v>
                </c:pt>
                <c:pt idx="5">
                  <c:v>Uppgift om den information som lämnats till patienten och om de ställningstaganden som gjorts om val av behandlingsalternativ och om möjligheten till en förnyad medicinsk bedömning</c:v>
                </c:pt>
                <c:pt idx="6">
                  <c:v>Övrigt</c:v>
                </c:pt>
              </c:strCache>
            </c:strRef>
          </c:cat>
          <c:val>
            <c:numRef>
              <c:f>Blad1!$B$2:$B$8</c:f>
              <c:numCache>
                <c:formatCode>_-* #\ ##0.0_-;\-* #\ ##0.0_-;_-* "-"??_-;_-@_-</c:formatCode>
                <c:ptCount val="7"/>
                <c:pt idx="0">
                  <c:v>64.599999999999994</c:v>
                </c:pt>
                <c:pt idx="1">
                  <c:v>4.0189125295508275</c:v>
                </c:pt>
                <c:pt idx="2">
                  <c:v>7.328605200945626</c:v>
                </c:pt>
                <c:pt idx="3">
                  <c:v>2.8368794326241136</c:v>
                </c:pt>
                <c:pt idx="4">
                  <c:v>2.1276595744680851</c:v>
                </c:pt>
                <c:pt idx="5">
                  <c:v>92.671394799054369</c:v>
                </c:pt>
                <c:pt idx="6">
                  <c:v>2.6004728132387704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B64-554F-86ED-9F43D5A3B150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899588928"/>
        <c:axId val="899591200"/>
      </c:barChart>
      <c:catAx>
        <c:axId val="8995889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99591200"/>
        <c:crosses val="autoZero"/>
        <c:auto val="1"/>
        <c:lblAlgn val="ctr"/>
        <c:lblOffset val="100"/>
        <c:noMultiLvlLbl val="0"/>
      </c:catAx>
      <c:valAx>
        <c:axId val="8995912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197" b="1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sv-SE" dirty="0"/>
                  <a:t>Procent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197" b="1" i="0" u="none" strike="noStrike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_-* #\ ##0.0_-;\-* #\ ##0.0_-;_-* &quot;-&quot;??_-;_-@_-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995889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sv-SE"/>
              <a:t>B1 Avsteg från behandlingsriktlinjer</a:t>
            </a:r>
          </a:p>
        </c:rich>
      </c:tx>
      <c:layout>
        <c:manualLayout>
          <c:xMode val="edge"/>
          <c:yMode val="edge"/>
          <c:x val="0.34825372175050395"/>
          <c:y val="4.327610994548201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9.9292568897637795E-2"/>
          <c:y val="4.1673665791776025E-2"/>
          <c:w val="0.84675507284943607"/>
          <c:h val="0.6911575786319482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Positiv markör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Pt>
            <c:idx val="2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5AB5-D646-B1D9-CF7FAAC72F64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5AB5-D646-B1D9-CF7FAAC72F64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5AB5-D646-B1D9-CF7FAAC72F64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5AB5-D646-B1D9-CF7FAAC72F64}"/>
              </c:ext>
            </c:extLst>
          </c:dPt>
          <c:dPt>
            <c:idx val="6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5AB5-D646-B1D9-CF7FAAC72F64}"/>
              </c:ext>
            </c:extLst>
          </c:dPt>
          <c:dPt>
            <c:idx val="7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6-5AB5-D646-B1D9-CF7FAAC72F64}"/>
              </c:ext>
            </c:extLst>
          </c:dPt>
          <c:dPt>
            <c:idx val="8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5AB5-D646-B1D9-CF7FAAC72F64}"/>
              </c:ext>
            </c:extLst>
          </c:dPt>
          <c:dPt>
            <c:idx val="9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8-5AB5-D646-B1D9-CF7FAAC72F64}"/>
              </c:ext>
            </c:extLst>
          </c:dPt>
          <c:dPt>
            <c:idx val="10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5AB5-D646-B1D9-CF7FAAC72F64}"/>
              </c:ext>
            </c:extLst>
          </c:dPt>
          <c:dPt>
            <c:idx val="12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5AB5-D646-B1D9-CF7FAAC72F64}"/>
              </c:ext>
            </c:extLst>
          </c:dPt>
          <c:dPt>
            <c:idx val="13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A-5AB5-D646-B1D9-CF7FAAC72F64}"/>
              </c:ext>
            </c:extLst>
          </c:dPt>
          <c:dPt>
            <c:idx val="14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5AB5-D646-B1D9-CF7FAAC72F64}"/>
              </c:ext>
            </c:extLst>
          </c:dPt>
          <c:dPt>
            <c:idx val="15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C-5AB5-D646-B1D9-CF7FAAC72F64}"/>
              </c:ext>
            </c:extLst>
          </c:dPt>
          <c:dPt>
            <c:idx val="16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5AB5-D646-B1D9-CF7FAAC72F64}"/>
              </c:ext>
            </c:extLst>
          </c:dPt>
          <c:dPt>
            <c:idx val="17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E-5AB5-D646-B1D9-CF7FAAC72F6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Blad1!$A$2:$A$19</c:f>
              <c:strCache>
                <c:ptCount val="18"/>
                <c:pt idx="0">
                  <c:v>Avsteg från behandlingsriktlinjer</c:v>
                </c:pt>
                <c:pt idx="2">
                  <c:v>Avsaknad av vitalparmetrar</c:v>
                </c:pt>
                <c:pt idx="3">
                  <c:v>Flertal eller samtliga saknas</c:v>
                </c:pt>
                <c:pt idx="4">
                  <c:v>Patienten medverkar ej</c:v>
                </c:pt>
                <c:pt idx="5">
                  <c:v>Temperatur</c:v>
                </c:pt>
                <c:pt idx="6">
                  <c:v>Andningsfrekvens</c:v>
                </c:pt>
                <c:pt idx="7">
                  <c:v>Blodtryck</c:v>
                </c:pt>
                <c:pt idx="8">
                  <c:v>P-glucos</c:v>
                </c:pt>
                <c:pt idx="9">
                  <c:v>Saturation</c:v>
                </c:pt>
                <c:pt idx="10">
                  <c:v>Puls</c:v>
                </c:pt>
                <c:pt idx="12">
                  <c:v>Avsaknad av klinisk undersökning</c:v>
                </c:pt>
                <c:pt idx="13">
                  <c:v>EKG</c:v>
                </c:pt>
                <c:pt idx="14">
                  <c:v>Bukundersökning</c:v>
                </c:pt>
                <c:pt idx="15">
                  <c:v>Lungauskultation</c:v>
                </c:pt>
                <c:pt idx="16">
                  <c:v>mNHISS</c:v>
                </c:pt>
                <c:pt idx="17">
                  <c:v>Distalstatus</c:v>
                </c:pt>
              </c:strCache>
            </c:strRef>
          </c:cat>
          <c:val>
            <c:numRef>
              <c:f>Blad1!$B$2:$B$19</c:f>
              <c:numCache>
                <c:formatCode>General</c:formatCode>
                <c:ptCount val="18"/>
                <c:pt idx="0" formatCode="0.0">
                  <c:v>34.503816793893129</c:v>
                </c:pt>
                <c:pt idx="2" formatCode="0.0">
                  <c:v>66.371681415929203</c:v>
                </c:pt>
                <c:pt idx="3" formatCode="0.0">
                  <c:v>48</c:v>
                </c:pt>
                <c:pt idx="4" formatCode="0.0">
                  <c:v>16.666666666666664</c:v>
                </c:pt>
                <c:pt idx="5" formatCode="0.0">
                  <c:v>16.666666666666664</c:v>
                </c:pt>
                <c:pt idx="6" formatCode="0.0">
                  <c:v>10</c:v>
                </c:pt>
                <c:pt idx="7" formatCode="0.0">
                  <c:v>9.3333333333333339</c:v>
                </c:pt>
                <c:pt idx="8" formatCode="0.0">
                  <c:v>5.3333333333333339</c:v>
                </c:pt>
                <c:pt idx="9" formatCode="0.0">
                  <c:v>1.3333333333333335</c:v>
                </c:pt>
                <c:pt idx="10" formatCode="0.0">
                  <c:v>1.3333333333333335</c:v>
                </c:pt>
                <c:pt idx="12" formatCode="0.0">
                  <c:v>39.823008849557525</c:v>
                </c:pt>
                <c:pt idx="13" formatCode="0.0">
                  <c:v>46.666666666666664</c:v>
                </c:pt>
                <c:pt idx="14" formatCode="0.0">
                  <c:v>26.666666666666668</c:v>
                </c:pt>
                <c:pt idx="15" formatCode="0.0">
                  <c:v>20</c:v>
                </c:pt>
                <c:pt idx="16" formatCode="0.0">
                  <c:v>5.5555555555555554</c:v>
                </c:pt>
                <c:pt idx="17" formatCode="0.0">
                  <c:v>2.2222222222222223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B64-554F-86ED-9F43D5A3B150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899588928"/>
        <c:axId val="899591200"/>
      </c:barChart>
      <c:catAx>
        <c:axId val="8995889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99591200"/>
        <c:crosses val="autoZero"/>
        <c:auto val="1"/>
        <c:lblAlgn val="ctr"/>
        <c:lblOffset val="100"/>
        <c:noMultiLvlLbl val="0"/>
      </c:catAx>
      <c:valAx>
        <c:axId val="8995912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197" b="1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sv-SE" dirty="0"/>
                  <a:t>Procent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197" b="1" i="0" u="none" strike="noStrike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995889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sv-SE"/>
              <a:t>B6 Vårdkontakt avslutas efter ambulanssjuksköterskan bedömning </a:t>
            </a:r>
          </a:p>
        </c:rich>
      </c:tx>
      <c:layout>
        <c:manualLayout>
          <c:xMode val="edge"/>
          <c:yMode val="edge"/>
          <c:x val="0.23300341574816952"/>
          <c:y val="4.721030175870765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0137590345997115"/>
          <c:y val="3.7969907459754301E-2"/>
          <c:w val="0.84675507284943607"/>
          <c:h val="0.6911575786319482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Postiv markör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FD90-1E4D-B9DE-2D11CEA485A5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FD90-1E4D-B9DE-2D11CEA485A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Blad1!$A$2:$A$13</c:f>
              <c:strCache>
                <c:ptCount val="12"/>
                <c:pt idx="0">
                  <c:v>B6 Vårdkontakt avslutas efter ambulanssjuksköterskan bedömning</c:v>
                </c:pt>
                <c:pt idx="1">
                  <c:v>Orsak Patient</c:v>
                </c:pt>
                <c:pt idx="2">
                  <c:v>Orsak Ambulanssk</c:v>
                </c:pt>
                <c:pt idx="3">
                  <c:v>Orsak Läkare</c:v>
                </c:pt>
                <c:pt idx="4">
                  <c:v>Okänt</c:v>
                </c:pt>
                <c:pt idx="5">
                  <c:v>Åter 72h</c:v>
                </c:pt>
                <c:pt idx="6">
                  <c:v>Förnyad kontakt ambulans</c:v>
                </c:pt>
                <c:pt idx="7">
                  <c:v>Ambulans tillkallas ny bedömning, kvarstannar i hem</c:v>
                </c:pt>
                <c:pt idx="8">
                  <c:v>Transport till akutmottagning</c:v>
                </c:pt>
                <c:pt idx="9">
                  <c:v>Förnyad kontakt akutmottagning</c:v>
                </c:pt>
                <c:pt idx="10">
                  <c:v>Inlagd </c:v>
                </c:pt>
                <c:pt idx="11">
                  <c:v>Hem</c:v>
                </c:pt>
              </c:strCache>
            </c:strRef>
          </c:cat>
          <c:val>
            <c:numRef>
              <c:f>Blad1!$B$2:$B$13</c:f>
              <c:numCache>
                <c:formatCode>0.0</c:formatCode>
                <c:ptCount val="12"/>
                <c:pt idx="0">
                  <c:v>100</c:v>
                </c:pt>
                <c:pt idx="1">
                  <c:v>44.732824427480914</c:v>
                </c:pt>
                <c:pt idx="2">
                  <c:v>42.290076335877863</c:v>
                </c:pt>
                <c:pt idx="3">
                  <c:v>12.519083969465649</c:v>
                </c:pt>
                <c:pt idx="4">
                  <c:v>0.45801526717557256</c:v>
                </c:pt>
                <c:pt idx="5">
                  <c:v>17.862595419847327</c:v>
                </c:pt>
                <c:pt idx="6">
                  <c:v>52.136752136752143</c:v>
                </c:pt>
                <c:pt idx="7">
                  <c:v>21.311475409836063</c:v>
                </c:pt>
                <c:pt idx="8">
                  <c:v>78.688524590163937</c:v>
                </c:pt>
                <c:pt idx="9">
                  <c:v>47.863247863247864</c:v>
                </c:pt>
                <c:pt idx="10">
                  <c:v>50</c:v>
                </c:pt>
                <c:pt idx="11">
                  <c:v>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B64-554F-86ED-9F43D5A3B150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899588928"/>
        <c:axId val="899591200"/>
      </c:barChart>
      <c:catAx>
        <c:axId val="8995889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99591200"/>
        <c:crosses val="autoZero"/>
        <c:auto val="1"/>
        <c:lblAlgn val="ctr"/>
        <c:lblOffset val="100"/>
        <c:noMultiLvlLbl val="0"/>
      </c:catAx>
      <c:valAx>
        <c:axId val="8995912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197" b="1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sv-SE" dirty="0"/>
                  <a:t>Procent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197" b="1" i="0" u="none" strike="noStrike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995889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sv-SE"/>
              <a:t>Resultat av primärgranskning</a:t>
            </a:r>
          </a:p>
          <a:p>
            <a:pPr>
              <a:defRPr/>
            </a:pPr>
            <a:r>
              <a:rPr lang="sv-SE"/>
              <a:t>SSK</a:t>
            </a:r>
          </a:p>
        </c:rich>
      </c:tx>
      <c:layout>
        <c:manualLayout>
          <c:xMode val="edge"/>
          <c:yMode val="edge"/>
          <c:x val="0.38237647637795269"/>
          <c:y val="3.3785360163312921E-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5.7623472477603445E-2"/>
          <c:y val="3.7969907459754301E-2"/>
          <c:w val="0.9107830206285108"/>
          <c:h val="0.7403349762972687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Kolumn2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Blad1!$A$2:$A$5</c:f>
              <c:strCache>
                <c:ptCount val="4"/>
                <c:pt idx="0">
                  <c:v>Ingen händelse</c:v>
                </c:pt>
                <c:pt idx="1">
                  <c:v>Kategori AB En händelse som kan orsaka fel (risk) men som inte drabbade patienten. </c:v>
                </c:pt>
                <c:pt idx="2">
                  <c:v>Kategori C En händelse som drabbade patienten men inte skadade densamma.</c:v>
                </c:pt>
                <c:pt idx="3">
                  <c:v>En händelse som drabbat patienten med risk för skada. Sekundärgranskning av läkare</c:v>
                </c:pt>
              </c:strCache>
            </c:strRef>
          </c:cat>
          <c:val>
            <c:numRef>
              <c:f>Blad1!$B$2:$B$5</c:f>
              <c:numCache>
                <c:formatCode>0.0</c:formatCode>
                <c:ptCount val="4"/>
                <c:pt idx="0">
                  <c:v>25.34351145038168</c:v>
                </c:pt>
                <c:pt idx="1">
                  <c:v>63.206106870229007</c:v>
                </c:pt>
                <c:pt idx="2">
                  <c:v>7.1755725190839694</c:v>
                </c:pt>
                <c:pt idx="3">
                  <c:v>4.1221374045801529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B64-554F-86ED-9F43D5A3B150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899588928"/>
        <c:axId val="899591200"/>
      </c:barChart>
      <c:catAx>
        <c:axId val="8995889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99591200"/>
        <c:crosses val="autoZero"/>
        <c:auto val="1"/>
        <c:lblAlgn val="ctr"/>
        <c:lblOffset val="100"/>
        <c:noMultiLvlLbl val="0"/>
      </c:catAx>
      <c:valAx>
        <c:axId val="8995912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197" b="1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sv-SE" dirty="0"/>
                  <a:t>Procent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197" b="1" i="0" u="none" strike="noStrike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995889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sv-SE" dirty="0"/>
              <a:t>Resultat </a:t>
            </a:r>
          </a:p>
          <a:p>
            <a:pPr>
              <a:defRPr/>
            </a:pPr>
            <a:r>
              <a:rPr lang="sv-SE" dirty="0"/>
              <a:t>Sekundärgranskning</a:t>
            </a:r>
          </a:p>
        </c:rich>
      </c:tx>
      <c:layout>
        <c:manualLayout>
          <c:xMode val="edge"/>
          <c:yMode val="edge"/>
          <c:x val="0.42810826771653548"/>
          <c:y val="1.470180810731991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ivotFmts>
      <c:pivotFmt>
        <c:idx val="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</c:pivotFmts>
    <c:plotArea>
      <c:layout>
        <c:manualLayout>
          <c:layoutTarget val="inner"/>
          <c:xMode val="edge"/>
          <c:yMode val="edge"/>
          <c:x val="0.16013335023365252"/>
          <c:y val="1.287306701693474E-2"/>
          <c:w val="0.83735090854604932"/>
          <c:h val="0.4348878267389079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Kolumn2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8EAF-2D40-99AC-B6894E92D181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8EAF-2D40-99AC-B6894E92D181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8EAF-2D40-99AC-B6894E92D181}"/>
              </c:ext>
            </c:extLst>
          </c:dPt>
          <c:dPt>
            <c:idx val="6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8EAF-2D40-99AC-B6894E92D181}"/>
              </c:ext>
            </c:extLst>
          </c:dPt>
          <c:dPt>
            <c:idx val="7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8EAF-2D40-99AC-B6894E92D181}"/>
              </c:ext>
            </c:extLst>
          </c:dPt>
          <c:dPt>
            <c:idx val="10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8EAF-2D40-99AC-B6894E92D181}"/>
              </c:ext>
            </c:extLst>
          </c:dPt>
          <c:dPt>
            <c:idx val="12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6-8EAF-2D40-99AC-B6894E92D181}"/>
              </c:ext>
            </c:extLst>
          </c:dPt>
          <c:dPt>
            <c:idx val="13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8-8EAF-2D40-99AC-B6894E92D181}"/>
              </c:ext>
            </c:extLst>
          </c:dPt>
          <c:dPt>
            <c:idx val="15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8EAF-2D40-99AC-B6894E92D181}"/>
              </c:ext>
            </c:extLst>
          </c:dPt>
          <c:dPt>
            <c:idx val="16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8EAF-2D40-99AC-B6894E92D181}"/>
              </c:ext>
            </c:extLst>
          </c:dPt>
          <c:dPt>
            <c:idx val="20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A-8EAF-2D40-99AC-B6894E92D18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Blad1!$A$2:$A$23</c:f>
              <c:strCache>
                <c:ptCount val="22"/>
                <c:pt idx="0">
                  <c:v>Ingen skada</c:v>
                </c:pt>
                <c:pt idx="1">
                  <c:v>Ingen händelse efter sekundärgranskning av läkare </c:v>
                </c:pt>
                <c:pt idx="2">
                  <c:v>Kategori AB En händelse som kan orsaka fel (risk) men som inte drabbade patienten. </c:v>
                </c:pt>
                <c:pt idx="3">
                  <c:v>Kategori C En händelse som drabbade patienten men inte skadade densamma.</c:v>
                </c:pt>
                <c:pt idx="4">
                  <c:v>Kategori D  En händelse som drabbade patienten och krävde övervakning eller behandling för att säkerställa att ingen skada skett.</c:v>
                </c:pt>
                <c:pt idx="5">
                  <c:v>Skada inträffat</c:v>
                </c:pt>
                <c:pt idx="6">
                  <c:v>Kategori E Bidrog till eller resulterade i temporär skada som krävde åtgärd</c:v>
                </c:pt>
                <c:pt idx="7">
                  <c:v>Kategori F Bidrog till eller resulterade i temporär skada som krävde vård </c:v>
                </c:pt>
                <c:pt idx="8">
                  <c:v>Kategori G Bidrog till eller orsakade permanent skada</c:v>
                </c:pt>
                <c:pt idx="9">
                  <c:v>Kategori H Krävde livsuppehållande åtgärder inom 60 minuter</c:v>
                </c:pt>
                <c:pt idx="10">
                  <c:v>Kategori I Bidrog till patientens död</c:v>
                </c:pt>
                <c:pt idx="12">
                  <c:v>Skadetyp svikt i vitala parametrar</c:v>
                </c:pt>
                <c:pt idx="13">
                  <c:v>Skadetyp fördröjd vård</c:v>
                </c:pt>
                <c:pt idx="15">
                  <c:v>Skadan var inte undvikbar</c:v>
                </c:pt>
                <c:pt idx="16">
                  <c:v>Skadan var sannolikt inte undvikbar</c:v>
                </c:pt>
                <c:pt idx="17">
                  <c:v>Skadan var sannolikt undvikbar</c:v>
                </c:pt>
                <c:pt idx="18">
                  <c:v>Skadan var undvikbar</c:v>
                </c:pt>
                <c:pt idx="20">
                  <c:v>Antal skador</c:v>
                </c:pt>
                <c:pt idx="21">
                  <c:v>Antal vårdskador</c:v>
                </c:pt>
              </c:strCache>
            </c:strRef>
          </c:cat>
          <c:val>
            <c:numRef>
              <c:f>Blad1!$B$2:$B$23</c:f>
              <c:numCache>
                <c:formatCode>0.0</c:formatCode>
                <c:ptCount val="22"/>
                <c:pt idx="0">
                  <c:v>85.18518518518519</c:v>
                </c:pt>
                <c:pt idx="1">
                  <c:v>78.260869565217391</c:v>
                </c:pt>
                <c:pt idx="2">
                  <c:v>17.391304347826086</c:v>
                </c:pt>
                <c:pt idx="3">
                  <c:v>4.3478260869565215</c:v>
                </c:pt>
                <c:pt idx="4">
                  <c:v>0</c:v>
                </c:pt>
                <c:pt idx="5">
                  <c:v>14.814814814814813</c:v>
                </c:pt>
                <c:pt idx="6">
                  <c:v>50</c:v>
                </c:pt>
                <c:pt idx="7">
                  <c:v>25</c:v>
                </c:pt>
                <c:pt idx="8">
                  <c:v>0</c:v>
                </c:pt>
                <c:pt idx="9">
                  <c:v>0</c:v>
                </c:pt>
                <c:pt idx="10">
                  <c:v>25</c:v>
                </c:pt>
                <c:pt idx="12">
                  <c:v>75</c:v>
                </c:pt>
                <c:pt idx="13">
                  <c:v>25</c:v>
                </c:pt>
                <c:pt idx="15">
                  <c:v>75</c:v>
                </c:pt>
                <c:pt idx="16">
                  <c:v>25</c:v>
                </c:pt>
                <c:pt idx="17">
                  <c:v>0</c:v>
                </c:pt>
                <c:pt idx="18">
                  <c:v>0</c:v>
                </c:pt>
                <c:pt idx="20">
                  <c:v>100</c:v>
                </c:pt>
                <c:pt idx="2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9D2-DC41-92D3-A7A2D3BBDF5C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1302538040"/>
        <c:axId val="1302539680"/>
      </c:barChart>
      <c:catAx>
        <c:axId val="13025380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02539680"/>
        <c:crosses val="autoZero"/>
        <c:auto val="1"/>
        <c:lblAlgn val="ctr"/>
        <c:lblOffset val="100"/>
        <c:noMultiLvlLbl val="0"/>
      </c:catAx>
      <c:valAx>
        <c:axId val="13025396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197" b="1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sv-SE" dirty="0"/>
                  <a:t>Procent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197" b="1" i="0" u="none" strike="noStrike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025380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extLst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063E0B-3035-1447-8AEA-5533767E2138}" type="datetimeFigureOut">
              <a:rPr lang="sv-SE" smtClean="0"/>
              <a:t>2023-09-12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80FCBC-4FC0-CE4D-A6EE-CC33BA7AFB6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734983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sv-SE" dirty="0"/>
              <a:t>Positiv markör: Indikation på att tillbud, skada eller </a:t>
            </a:r>
            <a:r>
              <a:rPr lang="sv-SE" dirty="0" err="1"/>
              <a:t>vårdskada</a:t>
            </a:r>
            <a:r>
              <a:rPr lang="sv-SE" dirty="0"/>
              <a:t> kan ha förekommit. </a:t>
            </a:r>
          </a:p>
          <a:p>
            <a:pPr lvl="1"/>
            <a:endParaRPr lang="sv-SE" dirty="0"/>
          </a:p>
          <a:p>
            <a:pPr lvl="1"/>
            <a:endParaRPr lang="sv-SE" dirty="0"/>
          </a:p>
          <a:p>
            <a:pPr lvl="1"/>
            <a:r>
              <a:rPr lang="sv-SE" dirty="0"/>
              <a:t>Tillbud: En händelse som anses avvikande men inte tillfört någon skada till patienten. </a:t>
            </a:r>
          </a:p>
          <a:p>
            <a:pPr lvl="1"/>
            <a:endParaRPr lang="sv-SE" dirty="0"/>
          </a:p>
          <a:p>
            <a:pPr lvl="1"/>
            <a:endParaRPr lang="sv-SE" dirty="0"/>
          </a:p>
          <a:p>
            <a:pPr lvl="1"/>
            <a:r>
              <a:rPr lang="sv-SE" dirty="0"/>
              <a:t>Skada: Är ur patientens synvinkel ett oönskat resultat som ligger utanför det normala vårdförloppet. </a:t>
            </a:r>
          </a:p>
          <a:p>
            <a:pPr lvl="1"/>
            <a:endParaRPr lang="sv-SE" dirty="0"/>
          </a:p>
          <a:p>
            <a:pPr lvl="1"/>
            <a:r>
              <a:rPr lang="sv-SE" dirty="0"/>
              <a:t>Undvikbarhet; Var skadan undvikbar? Ibland en svår uppgift där frågan om undvikbarhet kan behöva diskuteras av flertal</a:t>
            </a:r>
          </a:p>
          <a:p>
            <a:pPr lvl="1"/>
            <a:endParaRPr lang="sv-SE" dirty="0"/>
          </a:p>
          <a:p>
            <a:pPr lvl="1"/>
            <a:r>
              <a:rPr lang="sv-SE" dirty="0"/>
              <a:t>Hade skadan kunnat undvikas och åtgärder/behandling satts in i tid? </a:t>
            </a:r>
          </a:p>
          <a:p>
            <a:pPr lvl="1"/>
            <a:endParaRPr lang="sv-SE" dirty="0"/>
          </a:p>
          <a:p>
            <a:pPr lvl="1"/>
            <a:r>
              <a:rPr lang="sv-SE" dirty="0"/>
              <a:t>Att aktuell åtgärd/behandling jämförs med den behandling erfaren personal hade åstadkommit i ett välfungerade hälso- och sjukvårdssystem.  </a:t>
            </a:r>
          </a:p>
          <a:p>
            <a:pPr lvl="1"/>
            <a:endParaRPr lang="sv-SE" dirty="0"/>
          </a:p>
          <a:p>
            <a:pPr lvl="1"/>
            <a:r>
              <a:rPr lang="sv-SE" dirty="0" err="1"/>
              <a:t>Vårdskada</a:t>
            </a:r>
            <a:r>
              <a:rPr lang="sv-SE" dirty="0"/>
              <a:t>: definieras som lidande, kroppslig eller psykisk skada eller sjukdom, samt dödsfall som hade kunnat undvikas om adekvata åtgärder hade vidtagits vid patientens kontakt med hälso- och sjukvården. 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780FCBC-4FC0-CE4D-A6EE-CC33BA7AFB67}" type="slidenum">
              <a:rPr lang="sv-SE" smtClean="0"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39778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780FCBC-4FC0-CE4D-A6EE-CC33BA7AFB67}" type="slidenum">
              <a:rPr lang="sv-SE" smtClean="0"/>
              <a:t>12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417012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780FCBC-4FC0-CE4D-A6EE-CC33BA7AFB67}" type="slidenum">
              <a:rPr lang="sv-SE" smtClean="0"/>
              <a:t>13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351155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Orsaker till sekundärgranskning</a:t>
            </a:r>
          </a:p>
          <a:p>
            <a:endParaRPr lang="sv-SE" dirty="0"/>
          </a:p>
          <a:p>
            <a:r>
              <a:rPr lang="sv-SE" dirty="0" err="1"/>
              <a:t>Ileus</a:t>
            </a:r>
            <a:endParaRPr lang="sv-SE" dirty="0"/>
          </a:p>
          <a:p>
            <a:r>
              <a:rPr lang="sv-SE" dirty="0"/>
              <a:t>Njursvikt</a:t>
            </a:r>
          </a:p>
          <a:p>
            <a:r>
              <a:rPr lang="sv-SE" dirty="0"/>
              <a:t>CVS</a:t>
            </a:r>
          </a:p>
          <a:p>
            <a:r>
              <a:rPr lang="sv-SE" dirty="0" err="1"/>
              <a:t>Ketoacidos</a:t>
            </a:r>
            <a:endParaRPr lang="sv-SE" dirty="0"/>
          </a:p>
          <a:p>
            <a:r>
              <a:rPr lang="sv-SE" dirty="0"/>
              <a:t>Sepsis</a:t>
            </a:r>
          </a:p>
          <a:p>
            <a:endParaRPr lang="sv-SE" dirty="0"/>
          </a:p>
          <a:p>
            <a:endParaRPr lang="sv-SE" dirty="0"/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780FCBC-4FC0-CE4D-A6EE-CC33BA7AFB67}" type="slidenum">
              <a:rPr lang="sv-SE" smtClean="0"/>
              <a:t>16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596786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Skador </a:t>
            </a:r>
          </a:p>
          <a:p>
            <a:endParaRPr lang="sv-SE" dirty="0"/>
          </a:p>
          <a:p>
            <a:r>
              <a:rPr lang="sv-SE" dirty="0"/>
              <a:t>Sepsis</a:t>
            </a:r>
          </a:p>
          <a:p>
            <a:r>
              <a:rPr lang="sv-SE" dirty="0" err="1"/>
              <a:t>Lemieres</a:t>
            </a:r>
            <a:r>
              <a:rPr lang="sv-SE" dirty="0"/>
              <a:t> sjukdom </a:t>
            </a:r>
          </a:p>
          <a:p>
            <a:r>
              <a:rPr lang="sv-SE" dirty="0" err="1"/>
              <a:t>Ischemi</a:t>
            </a:r>
            <a:r>
              <a:rPr lang="sv-SE" dirty="0"/>
              <a:t> tarm</a:t>
            </a:r>
          </a:p>
          <a:p>
            <a:r>
              <a:rPr lang="sv-SE" dirty="0"/>
              <a:t>Infektion barn</a:t>
            </a:r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780FCBC-4FC0-CE4D-A6EE-CC33BA7AFB67}" type="slidenum">
              <a:rPr lang="sv-SE" smtClean="0"/>
              <a:t>17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105751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Distinktionen att detta ska vara </a:t>
            </a:r>
            <a:r>
              <a:rPr lang="sv-SE"/>
              <a:t>i ambulanssjukvården. </a:t>
            </a:r>
            <a:endParaRPr lang="en-GB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780FCBC-4FC0-CE4D-A6EE-CC33BA7AFB67}" type="slidenum">
              <a:rPr lang="sv-SE" smtClean="0"/>
              <a:t>18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738150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6" indent="0" algn="ctr">
              <a:buNone/>
              <a:defRPr sz="2000"/>
            </a:lvl2pPr>
            <a:lvl3pPr marL="914411" indent="0" algn="ctr">
              <a:buNone/>
              <a:defRPr sz="1801"/>
            </a:lvl3pPr>
            <a:lvl4pPr marL="1371617" indent="0" algn="ctr">
              <a:buNone/>
              <a:defRPr sz="1600"/>
            </a:lvl4pPr>
            <a:lvl5pPr marL="1828823" indent="0" algn="ctr">
              <a:buNone/>
              <a:defRPr sz="1600"/>
            </a:lvl5pPr>
            <a:lvl6pPr marL="2286029" indent="0" algn="ctr">
              <a:buNone/>
              <a:defRPr sz="1600"/>
            </a:lvl6pPr>
            <a:lvl7pPr marL="2743234" indent="0" algn="ctr">
              <a:buNone/>
              <a:defRPr sz="1600"/>
            </a:lvl7pPr>
            <a:lvl8pPr marL="3200440" indent="0" algn="ctr">
              <a:buNone/>
              <a:defRPr sz="1600"/>
            </a:lvl8pPr>
            <a:lvl9pPr marL="3657646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0510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44889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899" y="365125"/>
            <a:ext cx="2628900" cy="5811838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365125"/>
            <a:ext cx="7734300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53067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5192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2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2" y="458946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6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11" indent="0">
              <a:buNone/>
              <a:defRPr sz="1801">
                <a:solidFill>
                  <a:schemeClr val="tx1">
                    <a:tint val="75000"/>
                  </a:schemeClr>
                </a:solidFill>
              </a:defRPr>
            </a:lvl3pPr>
            <a:lvl4pPr marL="137161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2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2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3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4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09619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1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1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9/12/2023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15859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365125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6" indent="0">
              <a:buNone/>
              <a:defRPr sz="2000" b="1"/>
            </a:lvl2pPr>
            <a:lvl3pPr marL="914411" indent="0">
              <a:buNone/>
              <a:defRPr sz="1801" b="1"/>
            </a:lvl3pPr>
            <a:lvl4pPr marL="1371617" indent="0">
              <a:buNone/>
              <a:defRPr sz="1600" b="1"/>
            </a:lvl4pPr>
            <a:lvl5pPr marL="1828823" indent="0">
              <a:buNone/>
              <a:defRPr sz="1600" b="1"/>
            </a:lvl5pPr>
            <a:lvl6pPr marL="2286029" indent="0">
              <a:buNone/>
              <a:defRPr sz="1600" b="1"/>
            </a:lvl6pPr>
            <a:lvl7pPr marL="2743234" indent="0">
              <a:buNone/>
              <a:defRPr sz="1600" b="1"/>
            </a:lvl7pPr>
            <a:lvl8pPr marL="3200440" indent="0">
              <a:buNone/>
              <a:defRPr sz="1600" b="1"/>
            </a:lvl8pPr>
            <a:lvl9pPr marL="3657646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6"/>
            <a:ext cx="5157787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2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6" indent="0">
              <a:buNone/>
              <a:defRPr sz="2000" b="1"/>
            </a:lvl2pPr>
            <a:lvl3pPr marL="914411" indent="0">
              <a:buNone/>
              <a:defRPr sz="1801" b="1"/>
            </a:lvl3pPr>
            <a:lvl4pPr marL="1371617" indent="0">
              <a:buNone/>
              <a:defRPr sz="1600" b="1"/>
            </a:lvl4pPr>
            <a:lvl5pPr marL="1828823" indent="0">
              <a:buNone/>
              <a:defRPr sz="1600" b="1"/>
            </a:lvl5pPr>
            <a:lvl6pPr marL="2286029" indent="0">
              <a:buNone/>
              <a:defRPr sz="1600" b="1"/>
            </a:lvl6pPr>
            <a:lvl7pPr marL="2743234" indent="0">
              <a:buNone/>
              <a:defRPr sz="1600" b="1"/>
            </a:lvl7pPr>
            <a:lvl8pPr marL="3200440" indent="0">
              <a:buNone/>
              <a:defRPr sz="1600" b="1"/>
            </a:lvl8pPr>
            <a:lvl9pPr marL="3657646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2" y="2505076"/>
            <a:ext cx="5183188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9/12/2023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46202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9/12/2023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49377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9/12/2023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07934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90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1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90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6" indent="0">
              <a:buNone/>
              <a:defRPr sz="1401"/>
            </a:lvl2pPr>
            <a:lvl3pPr marL="914411" indent="0">
              <a:buNone/>
              <a:defRPr sz="1200"/>
            </a:lvl3pPr>
            <a:lvl4pPr marL="1371617" indent="0">
              <a:buNone/>
              <a:defRPr sz="1001"/>
            </a:lvl4pPr>
            <a:lvl5pPr marL="1828823" indent="0">
              <a:buNone/>
              <a:defRPr sz="1001"/>
            </a:lvl5pPr>
            <a:lvl6pPr marL="2286029" indent="0">
              <a:buNone/>
              <a:defRPr sz="1001"/>
            </a:lvl6pPr>
            <a:lvl7pPr marL="2743234" indent="0">
              <a:buNone/>
              <a:defRPr sz="1001"/>
            </a:lvl7pPr>
            <a:lvl8pPr marL="3200440" indent="0">
              <a:buNone/>
              <a:defRPr sz="1001"/>
            </a:lvl8pPr>
            <a:lvl9pPr marL="3657646" indent="0">
              <a:buNone/>
              <a:defRPr sz="100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9/12/2023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21303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90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1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6" indent="0">
              <a:buNone/>
              <a:defRPr sz="2800"/>
            </a:lvl2pPr>
            <a:lvl3pPr marL="914411" indent="0">
              <a:buNone/>
              <a:defRPr sz="2400"/>
            </a:lvl3pPr>
            <a:lvl4pPr marL="1371617" indent="0">
              <a:buNone/>
              <a:defRPr sz="2000"/>
            </a:lvl4pPr>
            <a:lvl5pPr marL="1828823" indent="0">
              <a:buNone/>
              <a:defRPr sz="2000"/>
            </a:lvl5pPr>
            <a:lvl6pPr marL="2286029" indent="0">
              <a:buNone/>
              <a:defRPr sz="2000"/>
            </a:lvl6pPr>
            <a:lvl7pPr marL="2743234" indent="0">
              <a:buNone/>
              <a:defRPr sz="2000"/>
            </a:lvl7pPr>
            <a:lvl8pPr marL="3200440" indent="0">
              <a:buNone/>
              <a:defRPr sz="2000"/>
            </a:lvl8pPr>
            <a:lvl9pPr marL="3657646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90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6" indent="0">
              <a:buNone/>
              <a:defRPr sz="1401"/>
            </a:lvl2pPr>
            <a:lvl3pPr marL="914411" indent="0">
              <a:buNone/>
              <a:defRPr sz="1200"/>
            </a:lvl3pPr>
            <a:lvl4pPr marL="1371617" indent="0">
              <a:buNone/>
              <a:defRPr sz="1001"/>
            </a:lvl4pPr>
            <a:lvl5pPr marL="1828823" indent="0">
              <a:buNone/>
              <a:defRPr sz="1001"/>
            </a:lvl5pPr>
            <a:lvl6pPr marL="2286029" indent="0">
              <a:buNone/>
              <a:defRPr sz="1001"/>
            </a:lvl6pPr>
            <a:lvl7pPr marL="2743234" indent="0">
              <a:buNone/>
              <a:defRPr sz="1001"/>
            </a:lvl7pPr>
            <a:lvl8pPr marL="3200440" indent="0">
              <a:buNone/>
              <a:defRPr sz="1001"/>
            </a:lvl8pPr>
            <a:lvl9pPr marL="3657646" indent="0">
              <a:buNone/>
              <a:defRPr sz="100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9/12/2023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45668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2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2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1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9/12/2023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2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8033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9" r:id="rId1"/>
    <p:sldLayoutId id="2147483860" r:id="rId2"/>
    <p:sldLayoutId id="2147483861" r:id="rId3"/>
    <p:sldLayoutId id="2147483862" r:id="rId4"/>
    <p:sldLayoutId id="2147483863" r:id="rId5"/>
    <p:sldLayoutId id="2147483864" r:id="rId6"/>
    <p:sldLayoutId id="2147483865" r:id="rId7"/>
    <p:sldLayoutId id="2147483866" r:id="rId8"/>
    <p:sldLayoutId id="2147483867" r:id="rId9"/>
    <p:sldLayoutId id="2147483868" r:id="rId10"/>
    <p:sldLayoutId id="2147483869" r:id="rId11"/>
  </p:sldLayoutIdLst>
  <p:txStyles>
    <p:titleStyle>
      <a:lvl1pPr algn="l" defTabSz="914411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4" indent="-228604" algn="l" defTabSz="914411" rtl="0" eaLnBrk="1" latinLnBrk="0" hangingPunct="1">
        <a:lnSpc>
          <a:spcPct val="90000"/>
        </a:lnSpc>
        <a:spcBef>
          <a:spcPts val="1001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9" indent="-228604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15" indent="-228604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21" indent="-228604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27" indent="-228604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32" indent="-228604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971838" indent="-228604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429044" indent="-228604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886249" indent="-228604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6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2pPr>
      <a:lvl3pPr marL="914411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17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23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29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34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40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46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mailto:Niclas.Packendorff@vgregion.se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mailto:Niclas.Packendorff@vgregion.se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4A70F4F6-8761-4016-931A-4535464E4C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2"/>
            <a:ext cx="1219200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033273" y="954284"/>
            <a:ext cx="10513106" cy="2943433"/>
          </a:xfrm>
        </p:spPr>
        <p:txBody>
          <a:bodyPr>
            <a:normAutofit/>
          </a:bodyPr>
          <a:lstStyle/>
          <a:p>
            <a:pPr algn="l"/>
            <a:r>
              <a:rPr lang="sv-SE" sz="8000">
                <a:cs typeface="Calibri Light"/>
              </a:rPr>
              <a:t>MJG</a:t>
            </a:r>
            <a:endParaRPr lang="sv-SE" sz="800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033273" y="4262017"/>
            <a:ext cx="10513106" cy="1242688"/>
          </a:xfrm>
        </p:spPr>
        <p:txBody>
          <a:bodyPr vert="horz" lIns="91440" tIns="45721" rIns="91440" bIns="45721" rtlCol="0" anchor="t">
            <a:normAutofit/>
          </a:bodyPr>
          <a:lstStyle/>
          <a:p>
            <a:pPr algn="l"/>
            <a:r>
              <a:rPr lang="sv-SE" sz="3200" dirty="0">
                <a:cs typeface="Calibri"/>
              </a:rPr>
              <a:t>Markörbaserad Journal Granskning </a:t>
            </a:r>
          </a:p>
          <a:p>
            <a:pPr algn="l"/>
            <a:r>
              <a:rPr lang="sv-SE" sz="3200" dirty="0">
                <a:cs typeface="Calibri"/>
              </a:rPr>
              <a:t>Ambulanssjukvård 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A5271697-90F1-4A23-8EF2-0179F2EAFA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1"/>
            <a:ext cx="606972" cy="3233984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B4C49FD3-CD95-4BA4-8BD3-B4A4C6844F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8720" y="73153"/>
            <a:ext cx="1178965" cy="232964"/>
            <a:chOff x="5422392" y="64008"/>
            <a:chExt cx="1178966" cy="232963"/>
          </a:xfrm>
        </p:grpSpPr>
        <p:sp>
          <p:nvSpPr>
            <p:cNvPr id="28" name="Rectangle 64">
              <a:extLst>
                <a:ext uri="{FF2B5EF4-FFF2-40B4-BE49-F238E27FC236}">
                  <a16:creationId xmlns:a16="http://schemas.microsoft.com/office/drawing/2014/main" id="{194125EE-68A0-44AF-9565-81EF0F3118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22213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1"/>
            </a:p>
          </p:txBody>
        </p:sp>
        <p:sp>
          <p:nvSpPr>
            <p:cNvPr id="29" name="Rectangle 66">
              <a:extLst>
                <a:ext uri="{FF2B5EF4-FFF2-40B4-BE49-F238E27FC236}">
                  <a16:creationId xmlns:a16="http://schemas.microsoft.com/office/drawing/2014/main" id="{47D98E13-5DFC-4FC3-B217-18D7503F2D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22213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1"/>
            </a:p>
          </p:txBody>
        </p:sp>
        <p:sp>
          <p:nvSpPr>
            <p:cNvPr id="30" name="Rectangle 64">
              <a:extLst>
                <a:ext uri="{FF2B5EF4-FFF2-40B4-BE49-F238E27FC236}">
                  <a16:creationId xmlns:a16="http://schemas.microsoft.com/office/drawing/2014/main" id="{1208B249-52C1-45B2-94CA-7FCF767BD53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7258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1"/>
            </a:p>
          </p:txBody>
        </p:sp>
        <p:sp>
          <p:nvSpPr>
            <p:cNvPr id="31" name="Rectangle 66">
              <a:extLst>
                <a:ext uri="{FF2B5EF4-FFF2-40B4-BE49-F238E27FC236}">
                  <a16:creationId xmlns:a16="http://schemas.microsoft.com/office/drawing/2014/main" id="{8E8EC538-BB99-4192-A555-FD23D92C5C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7258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1"/>
            </a:p>
          </p:txBody>
        </p:sp>
        <p:sp>
          <p:nvSpPr>
            <p:cNvPr id="32" name="Rectangle 64">
              <a:extLst>
                <a:ext uri="{FF2B5EF4-FFF2-40B4-BE49-F238E27FC236}">
                  <a16:creationId xmlns:a16="http://schemas.microsoft.com/office/drawing/2014/main" id="{C818F7CD-D8C3-4B0E-8332-5F5D23675C7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672303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1"/>
            </a:p>
          </p:txBody>
        </p:sp>
        <p:sp>
          <p:nvSpPr>
            <p:cNvPr id="33" name="Rectangle 66">
              <a:extLst>
                <a:ext uri="{FF2B5EF4-FFF2-40B4-BE49-F238E27FC236}">
                  <a16:creationId xmlns:a16="http://schemas.microsoft.com/office/drawing/2014/main" id="{BA3A1026-C945-44C7-95BC-3BF4551EF3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672303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1"/>
            </a:p>
          </p:txBody>
        </p:sp>
        <p:sp>
          <p:nvSpPr>
            <p:cNvPr id="34" name="Rectangle 64">
              <a:extLst>
                <a:ext uri="{FF2B5EF4-FFF2-40B4-BE49-F238E27FC236}">
                  <a16:creationId xmlns:a16="http://schemas.microsoft.com/office/drawing/2014/main" id="{E7A2271E-1BF0-4DBF-BDC5-8205DFE2B7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547347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1"/>
            </a:p>
          </p:txBody>
        </p:sp>
        <p:sp>
          <p:nvSpPr>
            <p:cNvPr id="35" name="Rectangle 66">
              <a:extLst>
                <a:ext uri="{FF2B5EF4-FFF2-40B4-BE49-F238E27FC236}">
                  <a16:creationId xmlns:a16="http://schemas.microsoft.com/office/drawing/2014/main" id="{FC359C9B-D7DB-4D67-BC20-0ED526C67E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547347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1"/>
            </a:p>
          </p:txBody>
        </p:sp>
        <p:sp>
          <p:nvSpPr>
            <p:cNvPr id="36" name="Rectangle 64">
              <a:extLst>
                <a:ext uri="{FF2B5EF4-FFF2-40B4-BE49-F238E27FC236}">
                  <a16:creationId xmlns:a16="http://schemas.microsoft.com/office/drawing/2014/main" id="{5DA7CDCF-326D-40F3-9FA1-F6B696E8FF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22392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1"/>
            </a:p>
          </p:txBody>
        </p:sp>
        <p:sp>
          <p:nvSpPr>
            <p:cNvPr id="37" name="Rectangle 66">
              <a:extLst>
                <a:ext uri="{FF2B5EF4-FFF2-40B4-BE49-F238E27FC236}">
                  <a16:creationId xmlns:a16="http://schemas.microsoft.com/office/drawing/2014/main" id="{42EAB6A2-C79F-4E11-BA2B-823945037E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22392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1"/>
            </a:p>
          </p:txBody>
        </p:sp>
        <p:sp>
          <p:nvSpPr>
            <p:cNvPr id="38" name="Rectangle 64">
              <a:extLst>
                <a:ext uri="{FF2B5EF4-FFF2-40B4-BE49-F238E27FC236}">
                  <a16:creationId xmlns:a16="http://schemas.microsoft.com/office/drawing/2014/main" id="{0409AE1C-32E7-42F0-8174-D8EC28D1DD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46990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1"/>
            </a:p>
          </p:txBody>
        </p:sp>
        <p:sp>
          <p:nvSpPr>
            <p:cNvPr id="39" name="Rectangle 66">
              <a:extLst>
                <a:ext uri="{FF2B5EF4-FFF2-40B4-BE49-F238E27FC236}">
                  <a16:creationId xmlns:a16="http://schemas.microsoft.com/office/drawing/2014/main" id="{6D094018-4CC4-4507-BD21-223B12217D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46990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1"/>
            </a:p>
          </p:txBody>
        </p:sp>
        <p:sp>
          <p:nvSpPr>
            <p:cNvPr id="40" name="Rectangle 64">
              <a:extLst>
                <a:ext uri="{FF2B5EF4-FFF2-40B4-BE49-F238E27FC236}">
                  <a16:creationId xmlns:a16="http://schemas.microsoft.com/office/drawing/2014/main" id="{4971B5B3-87D2-49C1-9AD0-984AF7579C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22035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1"/>
            </a:p>
          </p:txBody>
        </p:sp>
        <p:sp>
          <p:nvSpPr>
            <p:cNvPr id="41" name="Rectangle 66">
              <a:extLst>
                <a:ext uri="{FF2B5EF4-FFF2-40B4-BE49-F238E27FC236}">
                  <a16:creationId xmlns:a16="http://schemas.microsoft.com/office/drawing/2014/main" id="{7F8CC77F-5D16-46D1-9E76-844D3D54B1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22035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1"/>
            </a:p>
          </p:txBody>
        </p:sp>
        <p:sp>
          <p:nvSpPr>
            <p:cNvPr id="42" name="Rectangle 64">
              <a:extLst>
                <a:ext uri="{FF2B5EF4-FFF2-40B4-BE49-F238E27FC236}">
                  <a16:creationId xmlns:a16="http://schemas.microsoft.com/office/drawing/2014/main" id="{3136B198-9314-404B-9B2A-B12F1C81E84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97080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1"/>
            </a:p>
          </p:txBody>
        </p:sp>
        <p:sp>
          <p:nvSpPr>
            <p:cNvPr id="43" name="Rectangle 66">
              <a:extLst>
                <a:ext uri="{FF2B5EF4-FFF2-40B4-BE49-F238E27FC236}">
                  <a16:creationId xmlns:a16="http://schemas.microsoft.com/office/drawing/2014/main" id="{3AD2B785-CD5F-4846-8278-FD202F836F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97080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1"/>
            </a:p>
          </p:txBody>
        </p:sp>
        <p:sp>
          <p:nvSpPr>
            <p:cNvPr id="44" name="Rectangle 64">
              <a:extLst>
                <a:ext uri="{FF2B5EF4-FFF2-40B4-BE49-F238E27FC236}">
                  <a16:creationId xmlns:a16="http://schemas.microsoft.com/office/drawing/2014/main" id="{3C6BD3BE-D8A5-4561-9641-5F579267C5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72124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1"/>
            </a:p>
          </p:txBody>
        </p:sp>
        <p:sp>
          <p:nvSpPr>
            <p:cNvPr id="45" name="Rectangle 66">
              <a:extLst>
                <a:ext uri="{FF2B5EF4-FFF2-40B4-BE49-F238E27FC236}">
                  <a16:creationId xmlns:a16="http://schemas.microsoft.com/office/drawing/2014/main" id="{883722C6-0687-4FBC-924C-022C334B35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72124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1"/>
            </a:p>
          </p:txBody>
        </p:sp>
        <p:sp>
          <p:nvSpPr>
            <p:cNvPr id="46" name="Rectangle 64">
              <a:extLst>
                <a:ext uri="{FF2B5EF4-FFF2-40B4-BE49-F238E27FC236}">
                  <a16:creationId xmlns:a16="http://schemas.microsoft.com/office/drawing/2014/main" id="{50E3342E-EFDF-4EE7-A275-A46FE15FD9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47169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1"/>
            </a:p>
          </p:txBody>
        </p:sp>
        <p:sp>
          <p:nvSpPr>
            <p:cNvPr id="47" name="Rectangle 66">
              <a:extLst>
                <a:ext uri="{FF2B5EF4-FFF2-40B4-BE49-F238E27FC236}">
                  <a16:creationId xmlns:a16="http://schemas.microsoft.com/office/drawing/2014/main" id="{02A591D3-77C5-427A-84E7-5040F9C17B3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47169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1"/>
            </a:p>
          </p:txBody>
        </p:sp>
      </p:grpSp>
      <p:sp>
        <p:nvSpPr>
          <p:cNvPr id="49" name="Rectangle 48">
            <a:extLst>
              <a:ext uri="{FF2B5EF4-FFF2-40B4-BE49-F238E27FC236}">
                <a16:creationId xmlns:a16="http://schemas.microsoft.com/office/drawing/2014/main" id="{D9F5512A-48E1-4C07-B75E-3CCC517B68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3233984"/>
            <a:ext cx="606972" cy="36240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</p:spTree>
    <p:extLst>
      <p:ext uri="{BB962C8B-B14F-4D97-AF65-F5344CB8AC3E}">
        <p14:creationId xmlns:p14="http://schemas.microsoft.com/office/powerpoint/2010/main" val="31943776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" name="Rectangle 7">
            <a:extLst>
              <a:ext uri="{FF2B5EF4-FFF2-40B4-BE49-F238E27FC236}">
                <a16:creationId xmlns:a16="http://schemas.microsoft.com/office/drawing/2014/main" id="{6A1473A6-3F22-483E-8A30-80B9D2B145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 dirty="0"/>
          </a:p>
        </p:txBody>
      </p:sp>
      <p:grpSp>
        <p:nvGrpSpPr>
          <p:cNvPr id="6" name="Group 9">
            <a:extLst>
              <a:ext uri="{FF2B5EF4-FFF2-40B4-BE49-F238E27FC236}">
                <a16:creationId xmlns:a16="http://schemas.microsoft.com/office/drawing/2014/main" id="{AA1375E3-3E53-4D75-BAB7-E5929BFCB2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534368" y="563919"/>
            <a:ext cx="4119932" cy="5978613"/>
            <a:chOff x="7513372" y="803186"/>
            <a:chExt cx="4163968" cy="5978614"/>
          </a:xfrm>
        </p:grpSpPr>
        <p:sp>
          <p:nvSpPr>
            <p:cNvPr id="11" name="Freeform 6">
              <a:extLst>
                <a:ext uri="{FF2B5EF4-FFF2-40B4-BE49-F238E27FC236}">
                  <a16:creationId xmlns:a16="http://schemas.microsoft.com/office/drawing/2014/main" id="{0BBEEF67-3DDF-46CF-8CD5-EA5F0E4FB0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89586" y="1070835"/>
              <a:ext cx="687754" cy="5710965"/>
            </a:xfrm>
            <a:custGeom>
              <a:avLst/>
              <a:gdLst>
                <a:gd name="T0" fmla="*/ 414 w 414"/>
                <a:gd name="T1" fmla="*/ 2447 h 2447"/>
                <a:gd name="T2" fmla="*/ 0 w 414"/>
                <a:gd name="T3" fmla="*/ 2247 h 2447"/>
                <a:gd name="T4" fmla="*/ 0 w 414"/>
                <a:gd name="T5" fmla="*/ 0 h 2447"/>
                <a:gd name="T6" fmla="*/ 414 w 414"/>
                <a:gd name="T7" fmla="*/ 200 h 2447"/>
                <a:gd name="T8" fmla="*/ 414 w 414"/>
                <a:gd name="T9" fmla="*/ 2447 h 24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4" h="2447">
                  <a:moveTo>
                    <a:pt x="414" y="2447"/>
                  </a:moveTo>
                  <a:lnTo>
                    <a:pt x="0" y="2247"/>
                  </a:lnTo>
                  <a:lnTo>
                    <a:pt x="0" y="0"/>
                  </a:lnTo>
                  <a:lnTo>
                    <a:pt x="414" y="200"/>
                  </a:lnTo>
                  <a:lnTo>
                    <a:pt x="414" y="244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1" rIns="91440" bIns="45721" numCol="1" anchor="t" anchorCtr="0" compatLnSpc="1">
              <a:prstTxWarp prst="textNoShape">
                <a:avLst/>
              </a:prstTxWarp>
            </a:bodyPr>
            <a:lstStyle/>
            <a:p>
              <a:endParaRPr lang="en-US" sz="1801"/>
            </a:p>
          </p:txBody>
        </p:sp>
        <p:sp>
          <p:nvSpPr>
            <p:cNvPr id="12" name="Freeform 7">
              <a:extLst>
                <a:ext uri="{FF2B5EF4-FFF2-40B4-BE49-F238E27FC236}">
                  <a16:creationId xmlns:a16="http://schemas.microsoft.com/office/drawing/2014/main" id="{8FAC1C95-F817-487C-B8B2-CF141FBB1C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88949" y="803186"/>
              <a:ext cx="409371" cy="5521414"/>
            </a:xfrm>
            <a:custGeom>
              <a:avLst/>
              <a:gdLst>
                <a:gd name="T0" fmla="*/ 209 w 209"/>
                <a:gd name="T1" fmla="*/ 2246 h 2358"/>
                <a:gd name="T2" fmla="*/ 0 w 209"/>
                <a:gd name="T3" fmla="*/ 2358 h 2358"/>
                <a:gd name="T4" fmla="*/ 0 w 209"/>
                <a:gd name="T5" fmla="*/ 111 h 2358"/>
                <a:gd name="T6" fmla="*/ 209 w 209"/>
                <a:gd name="T7" fmla="*/ 0 h 2358"/>
                <a:gd name="T8" fmla="*/ 209 w 209"/>
                <a:gd name="T9" fmla="*/ 2246 h 23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9" h="2358">
                  <a:moveTo>
                    <a:pt x="209" y="2246"/>
                  </a:moveTo>
                  <a:lnTo>
                    <a:pt x="0" y="2358"/>
                  </a:lnTo>
                  <a:lnTo>
                    <a:pt x="0" y="111"/>
                  </a:lnTo>
                  <a:lnTo>
                    <a:pt x="209" y="0"/>
                  </a:lnTo>
                  <a:lnTo>
                    <a:pt x="209" y="2246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1" rIns="91440" bIns="45721" numCol="1" anchor="t" anchorCtr="0" compatLnSpc="1">
              <a:prstTxWarp prst="textNoShape">
                <a:avLst/>
              </a:prstTxWarp>
            </a:bodyPr>
            <a:lstStyle/>
            <a:p>
              <a:endParaRPr lang="en-US" sz="1801"/>
            </a:p>
          </p:txBody>
        </p:sp>
        <p:sp>
          <p:nvSpPr>
            <p:cNvPr id="13" name="Rectangle 8">
              <a:extLst>
                <a:ext uri="{FF2B5EF4-FFF2-40B4-BE49-F238E27FC236}">
                  <a16:creationId xmlns:a16="http://schemas.microsoft.com/office/drawing/2014/main" id="{C2C5363A-D941-4AA1-8D38-D7E44A1E2E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13372" y="804101"/>
              <a:ext cx="3880238" cy="525164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1" rIns="91440" bIns="45721" numCol="1" anchor="t" anchorCtr="0" compatLnSpc="1">
              <a:prstTxWarp prst="textNoShape">
                <a:avLst/>
              </a:prstTxWarp>
            </a:bodyPr>
            <a:lstStyle/>
            <a:p>
              <a:endParaRPr lang="en-US" sz="1801"/>
            </a:p>
          </p:txBody>
        </p:sp>
      </p:grpSp>
      <p:sp>
        <p:nvSpPr>
          <p:cNvPr id="2" name="Rubrik 1">
            <a:extLst>
              <a:ext uri="{FF2B5EF4-FFF2-40B4-BE49-F238E27FC236}">
                <a16:creationId xmlns:a16="http://schemas.microsoft.com/office/drawing/2014/main" id="{11456AB6-CD02-4983-AA05-320733EB4F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8469" y="885653"/>
            <a:ext cx="3229803" cy="4624603"/>
          </a:xfrm>
        </p:spPr>
        <p:txBody>
          <a:bodyPr>
            <a:normAutofit/>
          </a:bodyPr>
          <a:lstStyle/>
          <a:p>
            <a:pPr algn="ctr"/>
            <a:r>
              <a:rPr lang="sv-SE" dirty="0">
                <a:solidFill>
                  <a:srgbClr val="FFFFFF"/>
                </a:solidFill>
                <a:cs typeface="Calibri Light"/>
              </a:rPr>
              <a:t>Sekundär</a:t>
            </a:r>
            <a:br>
              <a:rPr lang="sv-SE" dirty="0">
                <a:solidFill>
                  <a:srgbClr val="FFFFFF"/>
                </a:solidFill>
                <a:cs typeface="Calibri Light"/>
              </a:rPr>
            </a:br>
            <a:r>
              <a:rPr lang="sv-SE" dirty="0">
                <a:solidFill>
                  <a:srgbClr val="FFFFFF"/>
                </a:solidFill>
                <a:cs typeface="Calibri Light"/>
              </a:rPr>
              <a:t>granskning</a:t>
            </a:r>
          </a:p>
        </p:txBody>
      </p:sp>
      <p:pic>
        <p:nvPicPr>
          <p:cNvPr id="4" name="Bildobjekt 3" descr="En bild som visar text&#10;&#10;Automatiskt genererad beskrivning">
            <a:extLst>
              <a:ext uri="{FF2B5EF4-FFF2-40B4-BE49-F238E27FC236}">
                <a16:creationId xmlns:a16="http://schemas.microsoft.com/office/drawing/2014/main" id="{1A521140-C708-577C-2B67-697598DD5D9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7154" y="24362"/>
            <a:ext cx="7411798" cy="6809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90940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" name="Rectangle 7">
            <a:extLst>
              <a:ext uri="{FF2B5EF4-FFF2-40B4-BE49-F238E27FC236}">
                <a16:creationId xmlns:a16="http://schemas.microsoft.com/office/drawing/2014/main" id="{6A1473A6-3F22-483E-8A30-80B9D2B145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 dirty="0"/>
          </a:p>
        </p:txBody>
      </p:sp>
      <p:grpSp>
        <p:nvGrpSpPr>
          <p:cNvPr id="6" name="Group 9">
            <a:extLst>
              <a:ext uri="{FF2B5EF4-FFF2-40B4-BE49-F238E27FC236}">
                <a16:creationId xmlns:a16="http://schemas.microsoft.com/office/drawing/2014/main" id="{AA1375E3-3E53-4D75-BAB7-E5929BFCB2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534368" y="563919"/>
            <a:ext cx="4119932" cy="5978613"/>
            <a:chOff x="7513372" y="803186"/>
            <a:chExt cx="4163968" cy="5978614"/>
          </a:xfrm>
        </p:grpSpPr>
        <p:sp>
          <p:nvSpPr>
            <p:cNvPr id="11" name="Freeform 6">
              <a:extLst>
                <a:ext uri="{FF2B5EF4-FFF2-40B4-BE49-F238E27FC236}">
                  <a16:creationId xmlns:a16="http://schemas.microsoft.com/office/drawing/2014/main" id="{0BBEEF67-3DDF-46CF-8CD5-EA5F0E4FB0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89586" y="1070835"/>
              <a:ext cx="687754" cy="5710965"/>
            </a:xfrm>
            <a:custGeom>
              <a:avLst/>
              <a:gdLst>
                <a:gd name="T0" fmla="*/ 414 w 414"/>
                <a:gd name="T1" fmla="*/ 2447 h 2447"/>
                <a:gd name="T2" fmla="*/ 0 w 414"/>
                <a:gd name="T3" fmla="*/ 2247 h 2447"/>
                <a:gd name="T4" fmla="*/ 0 w 414"/>
                <a:gd name="T5" fmla="*/ 0 h 2447"/>
                <a:gd name="T6" fmla="*/ 414 w 414"/>
                <a:gd name="T7" fmla="*/ 200 h 2447"/>
                <a:gd name="T8" fmla="*/ 414 w 414"/>
                <a:gd name="T9" fmla="*/ 2447 h 24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4" h="2447">
                  <a:moveTo>
                    <a:pt x="414" y="2447"/>
                  </a:moveTo>
                  <a:lnTo>
                    <a:pt x="0" y="2247"/>
                  </a:lnTo>
                  <a:lnTo>
                    <a:pt x="0" y="0"/>
                  </a:lnTo>
                  <a:lnTo>
                    <a:pt x="414" y="200"/>
                  </a:lnTo>
                  <a:lnTo>
                    <a:pt x="414" y="244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1" rIns="91440" bIns="45721" numCol="1" anchor="t" anchorCtr="0" compatLnSpc="1">
              <a:prstTxWarp prst="textNoShape">
                <a:avLst/>
              </a:prstTxWarp>
            </a:bodyPr>
            <a:lstStyle/>
            <a:p>
              <a:endParaRPr lang="en-US" sz="1801"/>
            </a:p>
          </p:txBody>
        </p:sp>
        <p:sp>
          <p:nvSpPr>
            <p:cNvPr id="12" name="Freeform 7">
              <a:extLst>
                <a:ext uri="{FF2B5EF4-FFF2-40B4-BE49-F238E27FC236}">
                  <a16:creationId xmlns:a16="http://schemas.microsoft.com/office/drawing/2014/main" id="{8FAC1C95-F817-487C-B8B2-CF141FBB1C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88949" y="803186"/>
              <a:ext cx="409371" cy="5521414"/>
            </a:xfrm>
            <a:custGeom>
              <a:avLst/>
              <a:gdLst>
                <a:gd name="T0" fmla="*/ 209 w 209"/>
                <a:gd name="T1" fmla="*/ 2246 h 2358"/>
                <a:gd name="T2" fmla="*/ 0 w 209"/>
                <a:gd name="T3" fmla="*/ 2358 h 2358"/>
                <a:gd name="T4" fmla="*/ 0 w 209"/>
                <a:gd name="T5" fmla="*/ 111 h 2358"/>
                <a:gd name="T6" fmla="*/ 209 w 209"/>
                <a:gd name="T7" fmla="*/ 0 h 2358"/>
                <a:gd name="T8" fmla="*/ 209 w 209"/>
                <a:gd name="T9" fmla="*/ 2246 h 23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9" h="2358">
                  <a:moveTo>
                    <a:pt x="209" y="2246"/>
                  </a:moveTo>
                  <a:lnTo>
                    <a:pt x="0" y="2358"/>
                  </a:lnTo>
                  <a:lnTo>
                    <a:pt x="0" y="111"/>
                  </a:lnTo>
                  <a:lnTo>
                    <a:pt x="209" y="0"/>
                  </a:lnTo>
                  <a:lnTo>
                    <a:pt x="209" y="2246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1" rIns="91440" bIns="45721" numCol="1" anchor="t" anchorCtr="0" compatLnSpc="1">
              <a:prstTxWarp prst="textNoShape">
                <a:avLst/>
              </a:prstTxWarp>
            </a:bodyPr>
            <a:lstStyle/>
            <a:p>
              <a:endParaRPr lang="en-US" sz="1801"/>
            </a:p>
          </p:txBody>
        </p:sp>
        <p:sp>
          <p:nvSpPr>
            <p:cNvPr id="13" name="Rectangle 8">
              <a:extLst>
                <a:ext uri="{FF2B5EF4-FFF2-40B4-BE49-F238E27FC236}">
                  <a16:creationId xmlns:a16="http://schemas.microsoft.com/office/drawing/2014/main" id="{C2C5363A-D941-4AA1-8D38-D7E44A1E2E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13372" y="804101"/>
              <a:ext cx="3880238" cy="525164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1" rIns="91440" bIns="45721" numCol="1" anchor="t" anchorCtr="0" compatLnSpc="1">
              <a:prstTxWarp prst="textNoShape">
                <a:avLst/>
              </a:prstTxWarp>
            </a:bodyPr>
            <a:lstStyle/>
            <a:p>
              <a:endParaRPr lang="en-US" sz="1801"/>
            </a:p>
          </p:txBody>
        </p:sp>
      </p:grpSp>
      <p:sp>
        <p:nvSpPr>
          <p:cNvPr id="2" name="Rubrik 1">
            <a:extLst>
              <a:ext uri="{FF2B5EF4-FFF2-40B4-BE49-F238E27FC236}">
                <a16:creationId xmlns:a16="http://schemas.microsoft.com/office/drawing/2014/main" id="{11456AB6-CD02-4983-AA05-320733EB4F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8469" y="885653"/>
            <a:ext cx="3229803" cy="4624603"/>
          </a:xfrm>
        </p:spPr>
        <p:txBody>
          <a:bodyPr>
            <a:normAutofit/>
          </a:bodyPr>
          <a:lstStyle/>
          <a:p>
            <a:pPr algn="ctr"/>
            <a:r>
              <a:rPr lang="sv-SE" dirty="0">
                <a:solidFill>
                  <a:srgbClr val="FFFFFF"/>
                </a:solidFill>
                <a:cs typeface="Calibri Light"/>
              </a:rPr>
              <a:t>MJG</a:t>
            </a:r>
            <a:br>
              <a:rPr lang="sv-SE" dirty="0">
                <a:solidFill>
                  <a:srgbClr val="FFFFFF"/>
                </a:solidFill>
                <a:cs typeface="Calibri Light"/>
              </a:rPr>
            </a:br>
            <a:r>
              <a:rPr lang="sv-SE" dirty="0">
                <a:solidFill>
                  <a:srgbClr val="FFFFFF"/>
                </a:solidFill>
                <a:cs typeface="Calibri Light"/>
              </a:rPr>
              <a:t>Sahlgrenska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D80A1B30-3E85-47EE-B80A-199103C50F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8707" y="885651"/>
            <a:ext cx="6525220" cy="4616850"/>
          </a:xfrm>
        </p:spPr>
        <p:txBody>
          <a:bodyPr vert="horz" lIns="91440" tIns="45721" rIns="91440" bIns="45721" rtlCol="0" anchor="ctr">
            <a:normAutofit/>
          </a:bodyPr>
          <a:lstStyle/>
          <a:p>
            <a:pPr marL="0" indent="0">
              <a:buNone/>
            </a:pPr>
            <a:endParaRPr lang="sv-SE" sz="2400" dirty="0">
              <a:cs typeface="Calibri"/>
            </a:endParaRPr>
          </a:p>
          <a:p>
            <a:r>
              <a:rPr lang="sv-SE" sz="2400" dirty="0">
                <a:cs typeface="Calibri"/>
              </a:rPr>
              <a:t>Patienter som kvarstannar på plats</a:t>
            </a:r>
          </a:p>
          <a:p>
            <a:r>
              <a:rPr lang="sv-SE" sz="2400" dirty="0">
                <a:cs typeface="Calibri"/>
              </a:rPr>
              <a:t>100 journaler/månad</a:t>
            </a:r>
          </a:p>
          <a:p>
            <a:r>
              <a:rPr lang="sv-SE" sz="2400" dirty="0">
                <a:cs typeface="Calibri"/>
              </a:rPr>
              <a:t>655 journaler </a:t>
            </a:r>
          </a:p>
          <a:p>
            <a:r>
              <a:rPr lang="sv-SE" sz="2400" dirty="0">
                <a:cs typeface="Calibri"/>
              </a:rPr>
              <a:t>6,8 % av populationen</a:t>
            </a:r>
          </a:p>
        </p:txBody>
      </p:sp>
    </p:spTree>
    <p:extLst>
      <p:ext uri="{BB962C8B-B14F-4D97-AF65-F5344CB8AC3E}">
        <p14:creationId xmlns:p14="http://schemas.microsoft.com/office/powerpoint/2010/main" val="2193686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1456AB6-CD02-4983-AA05-320733EB4FC6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885825"/>
            <a:ext cx="3228975" cy="4624388"/>
          </a:xfrm>
        </p:spPr>
        <p:txBody>
          <a:bodyPr>
            <a:normAutofit/>
          </a:bodyPr>
          <a:lstStyle/>
          <a:p>
            <a:pPr algn="ctr"/>
            <a:r>
              <a:rPr lang="sv-SE" dirty="0">
                <a:solidFill>
                  <a:srgbClr val="FFFFFF"/>
                </a:solidFill>
                <a:cs typeface="Calibri Light"/>
              </a:rPr>
              <a:t>Presentera resultat</a:t>
            </a:r>
          </a:p>
        </p:txBody>
      </p:sp>
      <p:graphicFrame>
        <p:nvGraphicFramePr>
          <p:cNvPr id="3" name="Platshållare för innehåll 5">
            <a:extLst>
              <a:ext uri="{FF2B5EF4-FFF2-40B4-BE49-F238E27FC236}">
                <a16:creationId xmlns:a16="http://schemas.microsoft.com/office/drawing/2014/main" id="{A83E199E-E84B-9DEE-9AE8-55E71BDEDE5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87176091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9921174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2163A6E4-3623-0F8C-CC01-E77130717BA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98809427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2778519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2163A6E4-3623-0F8C-CC01-E77130717BA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45200498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629521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2163A6E4-3623-0F8C-CC01-E77130717BA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14934371"/>
              </p:ext>
            </p:extLst>
          </p:nvPr>
        </p:nvGraphicFramePr>
        <p:xfrm>
          <a:off x="124691" y="235528"/>
          <a:ext cx="11901053" cy="64562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120802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2163A6E4-3623-0F8C-CC01-E77130717BA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71421161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6950867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1DECCC97-1CA9-B234-6987-CD64E3E1389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52320028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72519055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" name="Rectangle 7">
            <a:extLst>
              <a:ext uri="{FF2B5EF4-FFF2-40B4-BE49-F238E27FC236}">
                <a16:creationId xmlns:a16="http://schemas.microsoft.com/office/drawing/2014/main" id="{6A1473A6-3F22-483E-8A30-80B9D2B145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 dirty="0"/>
          </a:p>
        </p:txBody>
      </p:sp>
      <p:grpSp>
        <p:nvGrpSpPr>
          <p:cNvPr id="6" name="Group 9">
            <a:extLst>
              <a:ext uri="{FF2B5EF4-FFF2-40B4-BE49-F238E27FC236}">
                <a16:creationId xmlns:a16="http://schemas.microsoft.com/office/drawing/2014/main" id="{AA1375E3-3E53-4D75-BAB7-E5929BFCB2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534368" y="563919"/>
            <a:ext cx="4119932" cy="5978613"/>
            <a:chOff x="7513372" y="803186"/>
            <a:chExt cx="4163968" cy="5978614"/>
          </a:xfrm>
        </p:grpSpPr>
        <p:sp>
          <p:nvSpPr>
            <p:cNvPr id="11" name="Freeform 6">
              <a:extLst>
                <a:ext uri="{FF2B5EF4-FFF2-40B4-BE49-F238E27FC236}">
                  <a16:creationId xmlns:a16="http://schemas.microsoft.com/office/drawing/2014/main" id="{0BBEEF67-3DDF-46CF-8CD5-EA5F0E4FB0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89586" y="1070835"/>
              <a:ext cx="687754" cy="5710965"/>
            </a:xfrm>
            <a:custGeom>
              <a:avLst/>
              <a:gdLst>
                <a:gd name="T0" fmla="*/ 414 w 414"/>
                <a:gd name="T1" fmla="*/ 2447 h 2447"/>
                <a:gd name="T2" fmla="*/ 0 w 414"/>
                <a:gd name="T3" fmla="*/ 2247 h 2447"/>
                <a:gd name="T4" fmla="*/ 0 w 414"/>
                <a:gd name="T5" fmla="*/ 0 h 2447"/>
                <a:gd name="T6" fmla="*/ 414 w 414"/>
                <a:gd name="T7" fmla="*/ 200 h 2447"/>
                <a:gd name="T8" fmla="*/ 414 w 414"/>
                <a:gd name="T9" fmla="*/ 2447 h 24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4" h="2447">
                  <a:moveTo>
                    <a:pt x="414" y="2447"/>
                  </a:moveTo>
                  <a:lnTo>
                    <a:pt x="0" y="2247"/>
                  </a:lnTo>
                  <a:lnTo>
                    <a:pt x="0" y="0"/>
                  </a:lnTo>
                  <a:lnTo>
                    <a:pt x="414" y="200"/>
                  </a:lnTo>
                  <a:lnTo>
                    <a:pt x="414" y="244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1" rIns="91440" bIns="45721" numCol="1" anchor="t" anchorCtr="0" compatLnSpc="1">
              <a:prstTxWarp prst="textNoShape">
                <a:avLst/>
              </a:prstTxWarp>
            </a:bodyPr>
            <a:lstStyle/>
            <a:p>
              <a:endParaRPr lang="en-US" sz="1801"/>
            </a:p>
          </p:txBody>
        </p:sp>
        <p:sp>
          <p:nvSpPr>
            <p:cNvPr id="12" name="Freeform 7">
              <a:extLst>
                <a:ext uri="{FF2B5EF4-FFF2-40B4-BE49-F238E27FC236}">
                  <a16:creationId xmlns:a16="http://schemas.microsoft.com/office/drawing/2014/main" id="{8FAC1C95-F817-487C-B8B2-CF141FBB1C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88949" y="803186"/>
              <a:ext cx="409371" cy="5521414"/>
            </a:xfrm>
            <a:custGeom>
              <a:avLst/>
              <a:gdLst>
                <a:gd name="T0" fmla="*/ 209 w 209"/>
                <a:gd name="T1" fmla="*/ 2246 h 2358"/>
                <a:gd name="T2" fmla="*/ 0 w 209"/>
                <a:gd name="T3" fmla="*/ 2358 h 2358"/>
                <a:gd name="T4" fmla="*/ 0 w 209"/>
                <a:gd name="T5" fmla="*/ 111 h 2358"/>
                <a:gd name="T6" fmla="*/ 209 w 209"/>
                <a:gd name="T7" fmla="*/ 0 h 2358"/>
                <a:gd name="T8" fmla="*/ 209 w 209"/>
                <a:gd name="T9" fmla="*/ 2246 h 23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9" h="2358">
                  <a:moveTo>
                    <a:pt x="209" y="2246"/>
                  </a:moveTo>
                  <a:lnTo>
                    <a:pt x="0" y="2358"/>
                  </a:lnTo>
                  <a:lnTo>
                    <a:pt x="0" y="111"/>
                  </a:lnTo>
                  <a:lnTo>
                    <a:pt x="209" y="0"/>
                  </a:lnTo>
                  <a:lnTo>
                    <a:pt x="209" y="2246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1" rIns="91440" bIns="45721" numCol="1" anchor="t" anchorCtr="0" compatLnSpc="1">
              <a:prstTxWarp prst="textNoShape">
                <a:avLst/>
              </a:prstTxWarp>
            </a:bodyPr>
            <a:lstStyle/>
            <a:p>
              <a:endParaRPr lang="en-US" sz="1801"/>
            </a:p>
          </p:txBody>
        </p:sp>
        <p:sp>
          <p:nvSpPr>
            <p:cNvPr id="13" name="Rectangle 8">
              <a:extLst>
                <a:ext uri="{FF2B5EF4-FFF2-40B4-BE49-F238E27FC236}">
                  <a16:creationId xmlns:a16="http://schemas.microsoft.com/office/drawing/2014/main" id="{C2C5363A-D941-4AA1-8D38-D7E44A1E2E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13372" y="804101"/>
              <a:ext cx="3880238" cy="525164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1" rIns="91440" bIns="45721" numCol="1" anchor="t" anchorCtr="0" compatLnSpc="1">
              <a:prstTxWarp prst="textNoShape">
                <a:avLst/>
              </a:prstTxWarp>
            </a:bodyPr>
            <a:lstStyle/>
            <a:p>
              <a:endParaRPr lang="en-US" sz="1801"/>
            </a:p>
          </p:txBody>
        </p:sp>
      </p:grpSp>
      <p:sp>
        <p:nvSpPr>
          <p:cNvPr id="2" name="Rubrik 1">
            <a:extLst>
              <a:ext uri="{FF2B5EF4-FFF2-40B4-BE49-F238E27FC236}">
                <a16:creationId xmlns:a16="http://schemas.microsoft.com/office/drawing/2014/main" id="{11456AB6-CD02-4983-AA05-320733EB4F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8469" y="885653"/>
            <a:ext cx="3229803" cy="4624603"/>
          </a:xfrm>
        </p:spPr>
        <p:txBody>
          <a:bodyPr>
            <a:normAutofit/>
          </a:bodyPr>
          <a:lstStyle/>
          <a:p>
            <a:pPr algn="ctr"/>
            <a:r>
              <a:rPr lang="sv-SE" sz="3200" dirty="0">
                <a:solidFill>
                  <a:srgbClr val="FFFFFF"/>
                </a:solidFill>
                <a:cs typeface="Calibri Light"/>
              </a:rPr>
              <a:t>Sammanfattning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D80A1B30-3E85-47EE-B80A-199103C50F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8707" y="885651"/>
            <a:ext cx="6525220" cy="4616850"/>
          </a:xfrm>
        </p:spPr>
        <p:txBody>
          <a:bodyPr vert="horz" lIns="91440" tIns="45721" rIns="91440" bIns="45721" rtlCol="0" anchor="ctr">
            <a:normAutofit/>
          </a:bodyPr>
          <a:lstStyle/>
          <a:p>
            <a:pPr marL="0" indent="0">
              <a:buNone/>
            </a:pPr>
            <a:endParaRPr lang="sv-SE" sz="2400" dirty="0">
              <a:cs typeface="Calibri"/>
            </a:endParaRPr>
          </a:p>
          <a:p>
            <a:r>
              <a:rPr lang="sv-SE" sz="2400" dirty="0">
                <a:cs typeface="Calibri"/>
              </a:rPr>
              <a:t>28,1% Ingen händelse</a:t>
            </a:r>
          </a:p>
          <a:p>
            <a:r>
              <a:rPr lang="sv-SE" sz="2400" dirty="0">
                <a:cs typeface="Calibri"/>
              </a:rPr>
              <a:t>64% händelse kategori AB </a:t>
            </a:r>
          </a:p>
          <a:p>
            <a:r>
              <a:rPr lang="sv-SE" sz="2400" dirty="0">
                <a:cs typeface="Calibri"/>
              </a:rPr>
              <a:t>7,3% händelse kategori C</a:t>
            </a:r>
          </a:p>
          <a:p>
            <a:r>
              <a:rPr lang="sv-SE" sz="2400" dirty="0">
                <a:cs typeface="Calibri"/>
              </a:rPr>
              <a:t>0,6% händelse med skada</a:t>
            </a:r>
          </a:p>
          <a:p>
            <a:r>
              <a:rPr lang="sv-SE" sz="2400" dirty="0">
                <a:cs typeface="Calibri"/>
              </a:rPr>
              <a:t>Samtliga ej undvikbara </a:t>
            </a:r>
          </a:p>
          <a:p>
            <a:endParaRPr lang="sv-SE" sz="24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45085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" name="Rectangle 7">
            <a:extLst>
              <a:ext uri="{FF2B5EF4-FFF2-40B4-BE49-F238E27FC236}">
                <a16:creationId xmlns:a16="http://schemas.microsoft.com/office/drawing/2014/main" id="{6A1473A6-3F22-483E-8A30-80B9D2B145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 dirty="0"/>
          </a:p>
        </p:txBody>
      </p:sp>
      <p:grpSp>
        <p:nvGrpSpPr>
          <p:cNvPr id="6" name="Group 9">
            <a:extLst>
              <a:ext uri="{FF2B5EF4-FFF2-40B4-BE49-F238E27FC236}">
                <a16:creationId xmlns:a16="http://schemas.microsoft.com/office/drawing/2014/main" id="{AA1375E3-3E53-4D75-BAB7-E5929BFCB2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534368" y="563919"/>
            <a:ext cx="4119932" cy="5978613"/>
            <a:chOff x="7513372" y="803186"/>
            <a:chExt cx="4163968" cy="5978614"/>
          </a:xfrm>
        </p:grpSpPr>
        <p:sp>
          <p:nvSpPr>
            <p:cNvPr id="11" name="Freeform 6">
              <a:extLst>
                <a:ext uri="{FF2B5EF4-FFF2-40B4-BE49-F238E27FC236}">
                  <a16:creationId xmlns:a16="http://schemas.microsoft.com/office/drawing/2014/main" id="{0BBEEF67-3DDF-46CF-8CD5-EA5F0E4FB0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89586" y="1070835"/>
              <a:ext cx="687754" cy="5710965"/>
            </a:xfrm>
            <a:custGeom>
              <a:avLst/>
              <a:gdLst>
                <a:gd name="T0" fmla="*/ 414 w 414"/>
                <a:gd name="T1" fmla="*/ 2447 h 2447"/>
                <a:gd name="T2" fmla="*/ 0 w 414"/>
                <a:gd name="T3" fmla="*/ 2247 h 2447"/>
                <a:gd name="T4" fmla="*/ 0 w 414"/>
                <a:gd name="T5" fmla="*/ 0 h 2447"/>
                <a:gd name="T6" fmla="*/ 414 w 414"/>
                <a:gd name="T7" fmla="*/ 200 h 2447"/>
                <a:gd name="T8" fmla="*/ 414 w 414"/>
                <a:gd name="T9" fmla="*/ 2447 h 24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4" h="2447">
                  <a:moveTo>
                    <a:pt x="414" y="2447"/>
                  </a:moveTo>
                  <a:lnTo>
                    <a:pt x="0" y="2247"/>
                  </a:lnTo>
                  <a:lnTo>
                    <a:pt x="0" y="0"/>
                  </a:lnTo>
                  <a:lnTo>
                    <a:pt x="414" y="200"/>
                  </a:lnTo>
                  <a:lnTo>
                    <a:pt x="414" y="244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1" rIns="91440" bIns="45721" numCol="1" anchor="t" anchorCtr="0" compatLnSpc="1">
              <a:prstTxWarp prst="textNoShape">
                <a:avLst/>
              </a:prstTxWarp>
            </a:bodyPr>
            <a:lstStyle/>
            <a:p>
              <a:endParaRPr lang="en-US" sz="1801"/>
            </a:p>
          </p:txBody>
        </p:sp>
        <p:sp>
          <p:nvSpPr>
            <p:cNvPr id="12" name="Freeform 7">
              <a:extLst>
                <a:ext uri="{FF2B5EF4-FFF2-40B4-BE49-F238E27FC236}">
                  <a16:creationId xmlns:a16="http://schemas.microsoft.com/office/drawing/2014/main" id="{8FAC1C95-F817-487C-B8B2-CF141FBB1C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88949" y="803186"/>
              <a:ext cx="409371" cy="5521414"/>
            </a:xfrm>
            <a:custGeom>
              <a:avLst/>
              <a:gdLst>
                <a:gd name="T0" fmla="*/ 209 w 209"/>
                <a:gd name="T1" fmla="*/ 2246 h 2358"/>
                <a:gd name="T2" fmla="*/ 0 w 209"/>
                <a:gd name="T3" fmla="*/ 2358 h 2358"/>
                <a:gd name="T4" fmla="*/ 0 w 209"/>
                <a:gd name="T5" fmla="*/ 111 h 2358"/>
                <a:gd name="T6" fmla="*/ 209 w 209"/>
                <a:gd name="T7" fmla="*/ 0 h 2358"/>
                <a:gd name="T8" fmla="*/ 209 w 209"/>
                <a:gd name="T9" fmla="*/ 2246 h 23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9" h="2358">
                  <a:moveTo>
                    <a:pt x="209" y="2246"/>
                  </a:moveTo>
                  <a:lnTo>
                    <a:pt x="0" y="2358"/>
                  </a:lnTo>
                  <a:lnTo>
                    <a:pt x="0" y="111"/>
                  </a:lnTo>
                  <a:lnTo>
                    <a:pt x="209" y="0"/>
                  </a:lnTo>
                  <a:lnTo>
                    <a:pt x="209" y="2246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1" rIns="91440" bIns="45721" numCol="1" anchor="t" anchorCtr="0" compatLnSpc="1">
              <a:prstTxWarp prst="textNoShape">
                <a:avLst/>
              </a:prstTxWarp>
            </a:bodyPr>
            <a:lstStyle/>
            <a:p>
              <a:endParaRPr lang="en-US" sz="1801"/>
            </a:p>
          </p:txBody>
        </p:sp>
        <p:sp>
          <p:nvSpPr>
            <p:cNvPr id="13" name="Rectangle 8">
              <a:extLst>
                <a:ext uri="{FF2B5EF4-FFF2-40B4-BE49-F238E27FC236}">
                  <a16:creationId xmlns:a16="http://schemas.microsoft.com/office/drawing/2014/main" id="{C2C5363A-D941-4AA1-8D38-D7E44A1E2E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13372" y="804101"/>
              <a:ext cx="3880238" cy="525164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1" rIns="91440" bIns="45721" numCol="1" anchor="t" anchorCtr="0" compatLnSpc="1">
              <a:prstTxWarp prst="textNoShape">
                <a:avLst/>
              </a:prstTxWarp>
            </a:bodyPr>
            <a:lstStyle/>
            <a:p>
              <a:endParaRPr lang="en-US" sz="1801"/>
            </a:p>
          </p:txBody>
        </p:sp>
      </p:grpSp>
      <p:sp>
        <p:nvSpPr>
          <p:cNvPr id="2" name="Rubrik 1">
            <a:extLst>
              <a:ext uri="{FF2B5EF4-FFF2-40B4-BE49-F238E27FC236}">
                <a16:creationId xmlns:a16="http://schemas.microsoft.com/office/drawing/2014/main" id="{11456AB6-CD02-4983-AA05-320733EB4F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8469" y="885653"/>
            <a:ext cx="3229803" cy="4624603"/>
          </a:xfrm>
        </p:spPr>
        <p:txBody>
          <a:bodyPr>
            <a:normAutofit/>
          </a:bodyPr>
          <a:lstStyle/>
          <a:p>
            <a:pPr algn="ctr"/>
            <a:r>
              <a:rPr lang="sv-SE" dirty="0">
                <a:solidFill>
                  <a:srgbClr val="FFFFFF"/>
                </a:solidFill>
                <a:cs typeface="Calibri Light"/>
              </a:rPr>
              <a:t>Krav på resurser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A68B4A68-C58F-665B-F582-C6442578F9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07134" y="563920"/>
            <a:ext cx="6546668" cy="5251646"/>
          </a:xfrm>
        </p:spPr>
        <p:txBody>
          <a:bodyPr>
            <a:normAutofit fontScale="62500" lnSpcReduction="20000"/>
          </a:bodyPr>
          <a:lstStyle/>
          <a:p>
            <a:r>
              <a:rPr lang="sv-SE" dirty="0"/>
              <a:t>Tillgång till ambulansjournal och sjukhusjournal</a:t>
            </a:r>
          </a:p>
          <a:p>
            <a:r>
              <a:rPr lang="sv-SE" dirty="0"/>
              <a:t>Antal journaler?</a:t>
            </a:r>
          </a:p>
          <a:p>
            <a:pPr lvl="1"/>
            <a:r>
              <a:rPr lang="sv-SE" dirty="0"/>
              <a:t>Olika rekommendationer </a:t>
            </a:r>
          </a:p>
          <a:p>
            <a:pPr lvl="1"/>
            <a:r>
              <a:rPr lang="sv-SE" dirty="0"/>
              <a:t>SKR föreslår 20-40 journaler/månad i slutenvården</a:t>
            </a:r>
          </a:p>
          <a:p>
            <a:pPr lvl="1"/>
            <a:r>
              <a:rPr lang="sv-SE" dirty="0"/>
              <a:t>En norsk studie föreslår 8-10% av populationen</a:t>
            </a:r>
          </a:p>
          <a:p>
            <a:r>
              <a:rPr lang="sv-SE" dirty="0"/>
              <a:t>Primärgranskare </a:t>
            </a:r>
          </a:p>
          <a:p>
            <a:pPr lvl="1"/>
            <a:r>
              <a:rPr lang="sv-SE" dirty="0"/>
              <a:t>Sjuksköterska (Utbildad i MJG se under evenemang </a:t>
            </a:r>
            <a:r>
              <a:rPr lang="sv-SE" dirty="0" err="1"/>
              <a:t>SKR’s</a:t>
            </a:r>
            <a:r>
              <a:rPr lang="sv-SE" dirty="0"/>
              <a:t> hemsida)</a:t>
            </a:r>
          </a:p>
          <a:p>
            <a:pPr lvl="1"/>
            <a:r>
              <a:rPr lang="sv-SE" dirty="0"/>
              <a:t>Läs tillgänglig litteratur om MJG från SKR</a:t>
            </a:r>
          </a:p>
          <a:p>
            <a:pPr lvl="1"/>
            <a:r>
              <a:rPr lang="sv-SE" dirty="0"/>
              <a:t>Erfarenhet av ambulanssjukvård samt sin organisation</a:t>
            </a:r>
          </a:p>
          <a:p>
            <a:pPr lvl="1"/>
            <a:r>
              <a:rPr lang="sv-SE" dirty="0"/>
              <a:t>Cirka 5-10  minuter per journal</a:t>
            </a:r>
          </a:p>
          <a:p>
            <a:r>
              <a:rPr lang="sv-SE" dirty="0"/>
              <a:t>Sekundärgranskning </a:t>
            </a:r>
          </a:p>
          <a:p>
            <a:pPr lvl="1"/>
            <a:r>
              <a:rPr lang="sv-SE" dirty="0"/>
              <a:t>Läkare</a:t>
            </a:r>
          </a:p>
          <a:p>
            <a:pPr lvl="1"/>
            <a:r>
              <a:rPr lang="sv-SE" dirty="0"/>
              <a:t>Läs tillgänglig litteratur om MJG från SKR</a:t>
            </a:r>
          </a:p>
          <a:p>
            <a:pPr lvl="1"/>
            <a:r>
              <a:rPr lang="sv-SE" dirty="0"/>
              <a:t>Bedöma om skada har skett</a:t>
            </a:r>
          </a:p>
          <a:p>
            <a:pPr lvl="1"/>
            <a:r>
              <a:rPr lang="sv-SE" dirty="0"/>
              <a:t>Kategorisera skador</a:t>
            </a:r>
          </a:p>
          <a:p>
            <a:pPr lvl="1"/>
            <a:r>
              <a:rPr lang="sv-SE" dirty="0"/>
              <a:t>Bedöma skadors undvikbarhet</a:t>
            </a:r>
          </a:p>
          <a:p>
            <a:pPr lvl="1"/>
            <a:r>
              <a:rPr lang="sv-SE" dirty="0"/>
              <a:t>Erfarenhetsmässigt ca 4-6% av granskade journaler</a:t>
            </a:r>
          </a:p>
          <a:p>
            <a:r>
              <a:rPr lang="sv-SE" dirty="0"/>
              <a:t>Olika möjligheter till digitala markörer</a:t>
            </a:r>
          </a:p>
          <a:p>
            <a:pPr lvl="1"/>
            <a:r>
              <a:rPr lang="sv-SE" dirty="0"/>
              <a:t>REDCap® </a:t>
            </a:r>
          </a:p>
          <a:p>
            <a:pPr lvl="1"/>
            <a:r>
              <a:rPr lang="sv-SE" dirty="0"/>
              <a:t>Microsoft Access®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71686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6A1473A6-3F22-483E-8A30-80B9D2B145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 dirty="0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AA1375E3-3E53-4D75-BAB7-E5929BFCB2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534368" y="563919"/>
            <a:ext cx="4119932" cy="5978613"/>
            <a:chOff x="7513372" y="803186"/>
            <a:chExt cx="4163968" cy="5978614"/>
          </a:xfrm>
        </p:grpSpPr>
        <p:sp>
          <p:nvSpPr>
            <p:cNvPr id="24" name="Freeform 6">
              <a:extLst>
                <a:ext uri="{FF2B5EF4-FFF2-40B4-BE49-F238E27FC236}">
                  <a16:creationId xmlns:a16="http://schemas.microsoft.com/office/drawing/2014/main" id="{0BBEEF67-3DDF-46CF-8CD5-EA5F0E4FB0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89586" y="1070835"/>
              <a:ext cx="687754" cy="5710965"/>
            </a:xfrm>
            <a:custGeom>
              <a:avLst/>
              <a:gdLst>
                <a:gd name="T0" fmla="*/ 414 w 414"/>
                <a:gd name="T1" fmla="*/ 2447 h 2447"/>
                <a:gd name="T2" fmla="*/ 0 w 414"/>
                <a:gd name="T3" fmla="*/ 2247 h 2447"/>
                <a:gd name="T4" fmla="*/ 0 w 414"/>
                <a:gd name="T5" fmla="*/ 0 h 2447"/>
                <a:gd name="T6" fmla="*/ 414 w 414"/>
                <a:gd name="T7" fmla="*/ 200 h 2447"/>
                <a:gd name="T8" fmla="*/ 414 w 414"/>
                <a:gd name="T9" fmla="*/ 2447 h 24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4" h="2447">
                  <a:moveTo>
                    <a:pt x="414" y="2447"/>
                  </a:moveTo>
                  <a:lnTo>
                    <a:pt x="0" y="2247"/>
                  </a:lnTo>
                  <a:lnTo>
                    <a:pt x="0" y="0"/>
                  </a:lnTo>
                  <a:lnTo>
                    <a:pt x="414" y="200"/>
                  </a:lnTo>
                  <a:lnTo>
                    <a:pt x="414" y="244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1" rIns="91440" bIns="45721" numCol="1" anchor="t" anchorCtr="0" compatLnSpc="1">
              <a:prstTxWarp prst="textNoShape">
                <a:avLst/>
              </a:prstTxWarp>
            </a:bodyPr>
            <a:lstStyle/>
            <a:p>
              <a:endParaRPr lang="en-US" sz="1801"/>
            </a:p>
          </p:txBody>
        </p:sp>
        <p:sp>
          <p:nvSpPr>
            <p:cNvPr id="25" name="Freeform 7">
              <a:extLst>
                <a:ext uri="{FF2B5EF4-FFF2-40B4-BE49-F238E27FC236}">
                  <a16:creationId xmlns:a16="http://schemas.microsoft.com/office/drawing/2014/main" id="{8FAC1C95-F817-487C-B8B2-CF141FBB1C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88949" y="803186"/>
              <a:ext cx="409371" cy="5521414"/>
            </a:xfrm>
            <a:custGeom>
              <a:avLst/>
              <a:gdLst>
                <a:gd name="T0" fmla="*/ 209 w 209"/>
                <a:gd name="T1" fmla="*/ 2246 h 2358"/>
                <a:gd name="T2" fmla="*/ 0 w 209"/>
                <a:gd name="T3" fmla="*/ 2358 h 2358"/>
                <a:gd name="T4" fmla="*/ 0 w 209"/>
                <a:gd name="T5" fmla="*/ 111 h 2358"/>
                <a:gd name="T6" fmla="*/ 209 w 209"/>
                <a:gd name="T7" fmla="*/ 0 h 2358"/>
                <a:gd name="T8" fmla="*/ 209 w 209"/>
                <a:gd name="T9" fmla="*/ 2246 h 23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9" h="2358">
                  <a:moveTo>
                    <a:pt x="209" y="2246"/>
                  </a:moveTo>
                  <a:lnTo>
                    <a:pt x="0" y="2358"/>
                  </a:lnTo>
                  <a:lnTo>
                    <a:pt x="0" y="111"/>
                  </a:lnTo>
                  <a:lnTo>
                    <a:pt x="209" y="0"/>
                  </a:lnTo>
                  <a:lnTo>
                    <a:pt x="209" y="2246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1" rIns="91440" bIns="45721" numCol="1" anchor="t" anchorCtr="0" compatLnSpc="1">
              <a:prstTxWarp prst="textNoShape">
                <a:avLst/>
              </a:prstTxWarp>
            </a:bodyPr>
            <a:lstStyle/>
            <a:p>
              <a:endParaRPr lang="en-US" sz="1801"/>
            </a:p>
          </p:txBody>
        </p:sp>
        <p:sp>
          <p:nvSpPr>
            <p:cNvPr id="26" name="Rectangle 8">
              <a:extLst>
                <a:ext uri="{FF2B5EF4-FFF2-40B4-BE49-F238E27FC236}">
                  <a16:creationId xmlns:a16="http://schemas.microsoft.com/office/drawing/2014/main" id="{C2C5363A-D941-4AA1-8D38-D7E44A1E2E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13372" y="804101"/>
              <a:ext cx="3880238" cy="525164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1" rIns="91440" bIns="45721" numCol="1" anchor="t" anchorCtr="0" compatLnSpc="1">
              <a:prstTxWarp prst="textNoShape">
                <a:avLst/>
              </a:prstTxWarp>
            </a:bodyPr>
            <a:lstStyle/>
            <a:p>
              <a:endParaRPr lang="en-US" sz="1801"/>
            </a:p>
          </p:txBody>
        </p:sp>
      </p:grpSp>
      <p:sp>
        <p:nvSpPr>
          <p:cNvPr id="2" name="Rubrik 1">
            <a:extLst>
              <a:ext uri="{FF2B5EF4-FFF2-40B4-BE49-F238E27FC236}">
                <a16:creationId xmlns:a16="http://schemas.microsoft.com/office/drawing/2014/main" id="{E987AFDF-5F31-4529-9344-5413432DD1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8469" y="885653"/>
            <a:ext cx="3229803" cy="4624603"/>
          </a:xfrm>
        </p:spPr>
        <p:txBody>
          <a:bodyPr>
            <a:normAutofit/>
          </a:bodyPr>
          <a:lstStyle/>
          <a:p>
            <a:pPr algn="ctr"/>
            <a:r>
              <a:rPr lang="sv-SE" dirty="0">
                <a:solidFill>
                  <a:srgbClr val="FFFFFF"/>
                </a:solidFill>
              </a:rPr>
              <a:t>Bakgrund 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B57CECE-9B1C-4078-B3F7-A44705CF4F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8707" y="885651"/>
            <a:ext cx="6525220" cy="4616850"/>
          </a:xfrm>
        </p:spPr>
        <p:txBody>
          <a:bodyPr vert="horz" lIns="91440" tIns="45721" rIns="91440" bIns="45721" rtlCol="0" anchor="ctr">
            <a:normAutofit/>
          </a:bodyPr>
          <a:lstStyle/>
          <a:p>
            <a:r>
              <a:rPr lang="sv-SE" sz="2400" dirty="0"/>
              <a:t>Ursprungligen från GTT (Global Trigger </a:t>
            </a:r>
            <a:r>
              <a:rPr lang="sv-SE" sz="2400" dirty="0" err="1"/>
              <a:t>Tool</a:t>
            </a:r>
            <a:r>
              <a:rPr lang="sv-SE" sz="2400" dirty="0"/>
              <a:t>)</a:t>
            </a:r>
          </a:p>
          <a:p>
            <a:r>
              <a:rPr lang="sv-SE" sz="2400" dirty="0"/>
              <a:t>Vidareutvecklandes i Sverige av SKR 2008 till MJG </a:t>
            </a:r>
          </a:p>
          <a:p>
            <a:r>
              <a:rPr lang="sv-SE" sz="2400" dirty="0"/>
              <a:t>Ett instrument för ambulanssjukvård finns tillgängligt på SKRs hemsida</a:t>
            </a:r>
          </a:p>
        </p:txBody>
      </p:sp>
    </p:spTree>
    <p:extLst>
      <p:ext uri="{BB962C8B-B14F-4D97-AF65-F5344CB8AC3E}">
        <p14:creationId xmlns:p14="http://schemas.microsoft.com/office/powerpoint/2010/main" val="1728190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" name="Rectangle 7">
            <a:extLst>
              <a:ext uri="{FF2B5EF4-FFF2-40B4-BE49-F238E27FC236}">
                <a16:creationId xmlns:a16="http://schemas.microsoft.com/office/drawing/2014/main" id="{6A1473A6-3F22-483E-8A30-80B9D2B145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 dirty="0"/>
          </a:p>
        </p:txBody>
      </p:sp>
      <p:grpSp>
        <p:nvGrpSpPr>
          <p:cNvPr id="6" name="Group 9">
            <a:extLst>
              <a:ext uri="{FF2B5EF4-FFF2-40B4-BE49-F238E27FC236}">
                <a16:creationId xmlns:a16="http://schemas.microsoft.com/office/drawing/2014/main" id="{AA1375E3-3E53-4D75-BAB7-E5929BFCB2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534368" y="563919"/>
            <a:ext cx="4119932" cy="5978613"/>
            <a:chOff x="7513372" y="803186"/>
            <a:chExt cx="4163968" cy="5978614"/>
          </a:xfrm>
        </p:grpSpPr>
        <p:sp>
          <p:nvSpPr>
            <p:cNvPr id="11" name="Freeform 6">
              <a:extLst>
                <a:ext uri="{FF2B5EF4-FFF2-40B4-BE49-F238E27FC236}">
                  <a16:creationId xmlns:a16="http://schemas.microsoft.com/office/drawing/2014/main" id="{0BBEEF67-3DDF-46CF-8CD5-EA5F0E4FB0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89586" y="1070835"/>
              <a:ext cx="687754" cy="5710965"/>
            </a:xfrm>
            <a:custGeom>
              <a:avLst/>
              <a:gdLst>
                <a:gd name="T0" fmla="*/ 414 w 414"/>
                <a:gd name="T1" fmla="*/ 2447 h 2447"/>
                <a:gd name="T2" fmla="*/ 0 w 414"/>
                <a:gd name="T3" fmla="*/ 2247 h 2447"/>
                <a:gd name="T4" fmla="*/ 0 w 414"/>
                <a:gd name="T5" fmla="*/ 0 h 2447"/>
                <a:gd name="T6" fmla="*/ 414 w 414"/>
                <a:gd name="T7" fmla="*/ 200 h 2447"/>
                <a:gd name="T8" fmla="*/ 414 w 414"/>
                <a:gd name="T9" fmla="*/ 2447 h 24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4" h="2447">
                  <a:moveTo>
                    <a:pt x="414" y="2447"/>
                  </a:moveTo>
                  <a:lnTo>
                    <a:pt x="0" y="2247"/>
                  </a:lnTo>
                  <a:lnTo>
                    <a:pt x="0" y="0"/>
                  </a:lnTo>
                  <a:lnTo>
                    <a:pt x="414" y="200"/>
                  </a:lnTo>
                  <a:lnTo>
                    <a:pt x="414" y="244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1" rIns="91440" bIns="45721" numCol="1" anchor="t" anchorCtr="0" compatLnSpc="1">
              <a:prstTxWarp prst="textNoShape">
                <a:avLst/>
              </a:prstTxWarp>
            </a:bodyPr>
            <a:lstStyle/>
            <a:p>
              <a:endParaRPr lang="en-US" sz="1801"/>
            </a:p>
          </p:txBody>
        </p:sp>
        <p:sp>
          <p:nvSpPr>
            <p:cNvPr id="12" name="Freeform 7">
              <a:extLst>
                <a:ext uri="{FF2B5EF4-FFF2-40B4-BE49-F238E27FC236}">
                  <a16:creationId xmlns:a16="http://schemas.microsoft.com/office/drawing/2014/main" id="{8FAC1C95-F817-487C-B8B2-CF141FBB1C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88949" y="803186"/>
              <a:ext cx="409371" cy="5521414"/>
            </a:xfrm>
            <a:custGeom>
              <a:avLst/>
              <a:gdLst>
                <a:gd name="T0" fmla="*/ 209 w 209"/>
                <a:gd name="T1" fmla="*/ 2246 h 2358"/>
                <a:gd name="T2" fmla="*/ 0 w 209"/>
                <a:gd name="T3" fmla="*/ 2358 h 2358"/>
                <a:gd name="T4" fmla="*/ 0 w 209"/>
                <a:gd name="T5" fmla="*/ 111 h 2358"/>
                <a:gd name="T6" fmla="*/ 209 w 209"/>
                <a:gd name="T7" fmla="*/ 0 h 2358"/>
                <a:gd name="T8" fmla="*/ 209 w 209"/>
                <a:gd name="T9" fmla="*/ 2246 h 23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9" h="2358">
                  <a:moveTo>
                    <a:pt x="209" y="2246"/>
                  </a:moveTo>
                  <a:lnTo>
                    <a:pt x="0" y="2358"/>
                  </a:lnTo>
                  <a:lnTo>
                    <a:pt x="0" y="111"/>
                  </a:lnTo>
                  <a:lnTo>
                    <a:pt x="209" y="0"/>
                  </a:lnTo>
                  <a:lnTo>
                    <a:pt x="209" y="2246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1" rIns="91440" bIns="45721" numCol="1" anchor="t" anchorCtr="0" compatLnSpc="1">
              <a:prstTxWarp prst="textNoShape">
                <a:avLst/>
              </a:prstTxWarp>
            </a:bodyPr>
            <a:lstStyle/>
            <a:p>
              <a:endParaRPr lang="en-US" sz="1801"/>
            </a:p>
          </p:txBody>
        </p:sp>
        <p:sp>
          <p:nvSpPr>
            <p:cNvPr id="13" name="Rectangle 8">
              <a:extLst>
                <a:ext uri="{FF2B5EF4-FFF2-40B4-BE49-F238E27FC236}">
                  <a16:creationId xmlns:a16="http://schemas.microsoft.com/office/drawing/2014/main" id="{C2C5363A-D941-4AA1-8D38-D7E44A1E2E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13372" y="804101"/>
              <a:ext cx="3880238" cy="525164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1" rIns="91440" bIns="45721" numCol="1" anchor="t" anchorCtr="0" compatLnSpc="1">
              <a:prstTxWarp prst="textNoShape">
                <a:avLst/>
              </a:prstTxWarp>
            </a:bodyPr>
            <a:lstStyle/>
            <a:p>
              <a:endParaRPr lang="en-US" sz="1801"/>
            </a:p>
          </p:txBody>
        </p:sp>
      </p:grpSp>
      <p:sp>
        <p:nvSpPr>
          <p:cNvPr id="2" name="Rubrik 1">
            <a:extLst>
              <a:ext uri="{FF2B5EF4-FFF2-40B4-BE49-F238E27FC236}">
                <a16:creationId xmlns:a16="http://schemas.microsoft.com/office/drawing/2014/main" id="{11456AB6-CD02-4983-AA05-320733EB4F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8469" y="885653"/>
            <a:ext cx="3229803" cy="4624603"/>
          </a:xfrm>
        </p:spPr>
        <p:txBody>
          <a:bodyPr>
            <a:normAutofit/>
          </a:bodyPr>
          <a:lstStyle/>
          <a:p>
            <a:pPr algn="ctr"/>
            <a:r>
              <a:rPr lang="sv-SE" dirty="0">
                <a:solidFill>
                  <a:srgbClr val="FFFFFF"/>
                </a:solidFill>
                <a:cs typeface="Calibri Light"/>
              </a:rPr>
              <a:t>Pågående arbete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A68B4A68-C58F-665B-F582-C6442578F9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07134" y="563920"/>
            <a:ext cx="6546668" cy="5251646"/>
          </a:xfrm>
        </p:spPr>
        <p:txBody>
          <a:bodyPr>
            <a:normAutofit/>
          </a:bodyPr>
          <a:lstStyle/>
          <a:p>
            <a:endParaRPr lang="sv-SE" dirty="0"/>
          </a:p>
          <a:p>
            <a:endParaRPr lang="sv-SE" dirty="0"/>
          </a:p>
          <a:p>
            <a:endParaRPr lang="sv-SE"/>
          </a:p>
          <a:p>
            <a:r>
              <a:rPr lang="sv-SE"/>
              <a:t>Utveckling </a:t>
            </a:r>
            <a:r>
              <a:rPr lang="sv-SE" dirty="0"/>
              <a:t>av instrument för barn inom ambulanssjukvård</a:t>
            </a:r>
          </a:p>
          <a:p>
            <a:r>
              <a:rPr lang="sv-SE" dirty="0"/>
              <a:t>Utveckling av användarvänligt gränssnitt för nationell datainmatning och hantering gällande MJG</a:t>
            </a:r>
          </a:p>
        </p:txBody>
      </p:sp>
    </p:spTree>
    <p:extLst>
      <p:ext uri="{BB962C8B-B14F-4D97-AF65-F5344CB8AC3E}">
        <p14:creationId xmlns:p14="http://schemas.microsoft.com/office/powerpoint/2010/main" val="127350057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" name="Rectangle 7">
            <a:extLst>
              <a:ext uri="{FF2B5EF4-FFF2-40B4-BE49-F238E27FC236}">
                <a16:creationId xmlns:a16="http://schemas.microsoft.com/office/drawing/2014/main" id="{6A1473A6-3F22-483E-8A30-80B9D2B145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 dirty="0"/>
          </a:p>
        </p:txBody>
      </p:sp>
      <p:grpSp>
        <p:nvGrpSpPr>
          <p:cNvPr id="6" name="Group 9">
            <a:extLst>
              <a:ext uri="{FF2B5EF4-FFF2-40B4-BE49-F238E27FC236}">
                <a16:creationId xmlns:a16="http://schemas.microsoft.com/office/drawing/2014/main" id="{AA1375E3-3E53-4D75-BAB7-E5929BFCB2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534368" y="563919"/>
            <a:ext cx="4119932" cy="5978613"/>
            <a:chOff x="7513372" y="803186"/>
            <a:chExt cx="4163968" cy="5978614"/>
          </a:xfrm>
        </p:grpSpPr>
        <p:sp>
          <p:nvSpPr>
            <p:cNvPr id="11" name="Freeform 6">
              <a:extLst>
                <a:ext uri="{FF2B5EF4-FFF2-40B4-BE49-F238E27FC236}">
                  <a16:creationId xmlns:a16="http://schemas.microsoft.com/office/drawing/2014/main" id="{0BBEEF67-3DDF-46CF-8CD5-EA5F0E4FB0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89586" y="1070835"/>
              <a:ext cx="687754" cy="5710965"/>
            </a:xfrm>
            <a:custGeom>
              <a:avLst/>
              <a:gdLst>
                <a:gd name="T0" fmla="*/ 414 w 414"/>
                <a:gd name="T1" fmla="*/ 2447 h 2447"/>
                <a:gd name="T2" fmla="*/ 0 w 414"/>
                <a:gd name="T3" fmla="*/ 2247 h 2447"/>
                <a:gd name="T4" fmla="*/ 0 w 414"/>
                <a:gd name="T5" fmla="*/ 0 h 2447"/>
                <a:gd name="T6" fmla="*/ 414 w 414"/>
                <a:gd name="T7" fmla="*/ 200 h 2447"/>
                <a:gd name="T8" fmla="*/ 414 w 414"/>
                <a:gd name="T9" fmla="*/ 2447 h 24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4" h="2447">
                  <a:moveTo>
                    <a:pt x="414" y="2447"/>
                  </a:moveTo>
                  <a:lnTo>
                    <a:pt x="0" y="2247"/>
                  </a:lnTo>
                  <a:lnTo>
                    <a:pt x="0" y="0"/>
                  </a:lnTo>
                  <a:lnTo>
                    <a:pt x="414" y="200"/>
                  </a:lnTo>
                  <a:lnTo>
                    <a:pt x="414" y="244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1" rIns="91440" bIns="45721" numCol="1" anchor="t" anchorCtr="0" compatLnSpc="1">
              <a:prstTxWarp prst="textNoShape">
                <a:avLst/>
              </a:prstTxWarp>
            </a:bodyPr>
            <a:lstStyle/>
            <a:p>
              <a:endParaRPr lang="en-US" sz="1801"/>
            </a:p>
          </p:txBody>
        </p:sp>
        <p:sp>
          <p:nvSpPr>
            <p:cNvPr id="12" name="Freeform 7">
              <a:extLst>
                <a:ext uri="{FF2B5EF4-FFF2-40B4-BE49-F238E27FC236}">
                  <a16:creationId xmlns:a16="http://schemas.microsoft.com/office/drawing/2014/main" id="{8FAC1C95-F817-487C-B8B2-CF141FBB1C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88949" y="803186"/>
              <a:ext cx="409371" cy="5521414"/>
            </a:xfrm>
            <a:custGeom>
              <a:avLst/>
              <a:gdLst>
                <a:gd name="T0" fmla="*/ 209 w 209"/>
                <a:gd name="T1" fmla="*/ 2246 h 2358"/>
                <a:gd name="T2" fmla="*/ 0 w 209"/>
                <a:gd name="T3" fmla="*/ 2358 h 2358"/>
                <a:gd name="T4" fmla="*/ 0 w 209"/>
                <a:gd name="T5" fmla="*/ 111 h 2358"/>
                <a:gd name="T6" fmla="*/ 209 w 209"/>
                <a:gd name="T7" fmla="*/ 0 h 2358"/>
                <a:gd name="T8" fmla="*/ 209 w 209"/>
                <a:gd name="T9" fmla="*/ 2246 h 23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9" h="2358">
                  <a:moveTo>
                    <a:pt x="209" y="2246"/>
                  </a:moveTo>
                  <a:lnTo>
                    <a:pt x="0" y="2358"/>
                  </a:lnTo>
                  <a:lnTo>
                    <a:pt x="0" y="111"/>
                  </a:lnTo>
                  <a:lnTo>
                    <a:pt x="209" y="0"/>
                  </a:lnTo>
                  <a:lnTo>
                    <a:pt x="209" y="2246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1" rIns="91440" bIns="45721" numCol="1" anchor="t" anchorCtr="0" compatLnSpc="1">
              <a:prstTxWarp prst="textNoShape">
                <a:avLst/>
              </a:prstTxWarp>
            </a:bodyPr>
            <a:lstStyle/>
            <a:p>
              <a:endParaRPr lang="en-US" sz="1801"/>
            </a:p>
          </p:txBody>
        </p:sp>
        <p:sp>
          <p:nvSpPr>
            <p:cNvPr id="13" name="Rectangle 8">
              <a:extLst>
                <a:ext uri="{FF2B5EF4-FFF2-40B4-BE49-F238E27FC236}">
                  <a16:creationId xmlns:a16="http://schemas.microsoft.com/office/drawing/2014/main" id="{C2C5363A-D941-4AA1-8D38-D7E44A1E2E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13372" y="804101"/>
              <a:ext cx="3880238" cy="525164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1" rIns="91440" bIns="45721" numCol="1" anchor="t" anchorCtr="0" compatLnSpc="1">
              <a:prstTxWarp prst="textNoShape">
                <a:avLst/>
              </a:prstTxWarp>
            </a:bodyPr>
            <a:lstStyle/>
            <a:p>
              <a:endParaRPr lang="en-US" sz="1801"/>
            </a:p>
          </p:txBody>
        </p:sp>
      </p:grpSp>
      <p:sp>
        <p:nvSpPr>
          <p:cNvPr id="2" name="Rubrik 1">
            <a:extLst>
              <a:ext uri="{FF2B5EF4-FFF2-40B4-BE49-F238E27FC236}">
                <a16:creationId xmlns:a16="http://schemas.microsoft.com/office/drawing/2014/main" id="{11456AB6-CD02-4983-AA05-320733EB4F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8469" y="885653"/>
            <a:ext cx="3229803" cy="4624603"/>
          </a:xfrm>
        </p:spPr>
        <p:txBody>
          <a:bodyPr>
            <a:normAutofit/>
          </a:bodyPr>
          <a:lstStyle/>
          <a:p>
            <a:pPr algn="ctr"/>
            <a:r>
              <a:rPr lang="sv-SE" dirty="0">
                <a:solidFill>
                  <a:srgbClr val="FFFFFF"/>
                </a:solidFill>
                <a:cs typeface="Calibri Light"/>
              </a:rPr>
              <a:t>Frågor?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A68B4A68-C58F-665B-F582-C6442578F9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07134" y="563920"/>
            <a:ext cx="6546668" cy="5251646"/>
          </a:xfrm>
        </p:spPr>
        <p:txBody>
          <a:bodyPr>
            <a:normAutofit/>
          </a:bodyPr>
          <a:lstStyle/>
          <a:p>
            <a:pPr marL="457205" lvl="1" indent="0">
              <a:buNone/>
            </a:pPr>
            <a:endParaRPr lang="sv-SE" dirty="0">
              <a:hlinkClick r:id="rId2"/>
            </a:endParaRPr>
          </a:p>
          <a:p>
            <a:pPr marL="457205" lvl="1" indent="0">
              <a:buNone/>
            </a:pPr>
            <a:endParaRPr lang="sv-SE" dirty="0">
              <a:hlinkClick r:id="rId2"/>
            </a:endParaRPr>
          </a:p>
          <a:p>
            <a:pPr marL="457205" lvl="1" indent="0">
              <a:buNone/>
            </a:pPr>
            <a:endParaRPr lang="sv-SE" dirty="0">
              <a:hlinkClick r:id="rId2"/>
            </a:endParaRPr>
          </a:p>
          <a:p>
            <a:pPr marL="457205" lvl="1" indent="0">
              <a:buNone/>
            </a:pPr>
            <a:endParaRPr lang="sv-SE" dirty="0">
              <a:hlinkClick r:id="rId2"/>
            </a:endParaRPr>
          </a:p>
          <a:p>
            <a:pPr marL="457205" lvl="1" indent="0">
              <a:buNone/>
            </a:pPr>
            <a:endParaRPr lang="sv-SE" dirty="0">
              <a:hlinkClick r:id="rId2"/>
            </a:endParaRPr>
          </a:p>
          <a:p>
            <a:pPr marL="457205" lvl="1" indent="0" algn="ctr">
              <a:buNone/>
            </a:pPr>
            <a:r>
              <a:rPr lang="sv-SE" dirty="0">
                <a:hlinkClick r:id="rId2"/>
              </a:rPr>
              <a:t>Niclas.Packendorff@vgregion.se</a:t>
            </a:r>
            <a:endParaRPr lang="sv-SE" dirty="0"/>
          </a:p>
          <a:p>
            <a:pPr marL="457205" lvl="1" indent="0" algn="ctr">
              <a:buNone/>
            </a:pPr>
            <a:r>
              <a:rPr lang="sv-SE" dirty="0"/>
              <a:t>0730210929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8293255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" name="Rectangle 7">
            <a:extLst>
              <a:ext uri="{FF2B5EF4-FFF2-40B4-BE49-F238E27FC236}">
                <a16:creationId xmlns:a16="http://schemas.microsoft.com/office/drawing/2014/main" id="{6A1473A6-3F22-483E-8A30-80B9D2B145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 dirty="0"/>
          </a:p>
        </p:txBody>
      </p:sp>
      <p:grpSp>
        <p:nvGrpSpPr>
          <p:cNvPr id="6" name="Group 9">
            <a:extLst>
              <a:ext uri="{FF2B5EF4-FFF2-40B4-BE49-F238E27FC236}">
                <a16:creationId xmlns:a16="http://schemas.microsoft.com/office/drawing/2014/main" id="{AA1375E3-3E53-4D75-BAB7-E5929BFCB2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534368" y="563919"/>
            <a:ext cx="4119932" cy="5978613"/>
            <a:chOff x="7513372" y="803186"/>
            <a:chExt cx="4163968" cy="5978614"/>
          </a:xfrm>
        </p:grpSpPr>
        <p:sp>
          <p:nvSpPr>
            <p:cNvPr id="11" name="Freeform 6">
              <a:extLst>
                <a:ext uri="{FF2B5EF4-FFF2-40B4-BE49-F238E27FC236}">
                  <a16:creationId xmlns:a16="http://schemas.microsoft.com/office/drawing/2014/main" id="{0BBEEF67-3DDF-46CF-8CD5-EA5F0E4FB0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89586" y="1070835"/>
              <a:ext cx="687754" cy="5710965"/>
            </a:xfrm>
            <a:custGeom>
              <a:avLst/>
              <a:gdLst>
                <a:gd name="T0" fmla="*/ 414 w 414"/>
                <a:gd name="T1" fmla="*/ 2447 h 2447"/>
                <a:gd name="T2" fmla="*/ 0 w 414"/>
                <a:gd name="T3" fmla="*/ 2247 h 2447"/>
                <a:gd name="T4" fmla="*/ 0 w 414"/>
                <a:gd name="T5" fmla="*/ 0 h 2447"/>
                <a:gd name="T6" fmla="*/ 414 w 414"/>
                <a:gd name="T7" fmla="*/ 200 h 2447"/>
                <a:gd name="T8" fmla="*/ 414 w 414"/>
                <a:gd name="T9" fmla="*/ 2447 h 24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4" h="2447">
                  <a:moveTo>
                    <a:pt x="414" y="2447"/>
                  </a:moveTo>
                  <a:lnTo>
                    <a:pt x="0" y="2247"/>
                  </a:lnTo>
                  <a:lnTo>
                    <a:pt x="0" y="0"/>
                  </a:lnTo>
                  <a:lnTo>
                    <a:pt x="414" y="200"/>
                  </a:lnTo>
                  <a:lnTo>
                    <a:pt x="414" y="244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1" rIns="91440" bIns="45721" numCol="1" anchor="t" anchorCtr="0" compatLnSpc="1">
              <a:prstTxWarp prst="textNoShape">
                <a:avLst/>
              </a:prstTxWarp>
            </a:bodyPr>
            <a:lstStyle/>
            <a:p>
              <a:endParaRPr lang="en-US" sz="1801"/>
            </a:p>
          </p:txBody>
        </p:sp>
        <p:sp>
          <p:nvSpPr>
            <p:cNvPr id="12" name="Freeform 7">
              <a:extLst>
                <a:ext uri="{FF2B5EF4-FFF2-40B4-BE49-F238E27FC236}">
                  <a16:creationId xmlns:a16="http://schemas.microsoft.com/office/drawing/2014/main" id="{8FAC1C95-F817-487C-B8B2-CF141FBB1C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88949" y="803186"/>
              <a:ext cx="409371" cy="5521414"/>
            </a:xfrm>
            <a:custGeom>
              <a:avLst/>
              <a:gdLst>
                <a:gd name="T0" fmla="*/ 209 w 209"/>
                <a:gd name="T1" fmla="*/ 2246 h 2358"/>
                <a:gd name="T2" fmla="*/ 0 w 209"/>
                <a:gd name="T3" fmla="*/ 2358 h 2358"/>
                <a:gd name="T4" fmla="*/ 0 w 209"/>
                <a:gd name="T5" fmla="*/ 111 h 2358"/>
                <a:gd name="T6" fmla="*/ 209 w 209"/>
                <a:gd name="T7" fmla="*/ 0 h 2358"/>
                <a:gd name="T8" fmla="*/ 209 w 209"/>
                <a:gd name="T9" fmla="*/ 2246 h 23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9" h="2358">
                  <a:moveTo>
                    <a:pt x="209" y="2246"/>
                  </a:moveTo>
                  <a:lnTo>
                    <a:pt x="0" y="2358"/>
                  </a:lnTo>
                  <a:lnTo>
                    <a:pt x="0" y="111"/>
                  </a:lnTo>
                  <a:lnTo>
                    <a:pt x="209" y="0"/>
                  </a:lnTo>
                  <a:lnTo>
                    <a:pt x="209" y="2246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1" rIns="91440" bIns="45721" numCol="1" anchor="t" anchorCtr="0" compatLnSpc="1">
              <a:prstTxWarp prst="textNoShape">
                <a:avLst/>
              </a:prstTxWarp>
            </a:bodyPr>
            <a:lstStyle/>
            <a:p>
              <a:endParaRPr lang="en-US" sz="1801"/>
            </a:p>
          </p:txBody>
        </p:sp>
        <p:sp>
          <p:nvSpPr>
            <p:cNvPr id="13" name="Rectangle 8">
              <a:extLst>
                <a:ext uri="{FF2B5EF4-FFF2-40B4-BE49-F238E27FC236}">
                  <a16:creationId xmlns:a16="http://schemas.microsoft.com/office/drawing/2014/main" id="{C2C5363A-D941-4AA1-8D38-D7E44A1E2E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13372" y="804101"/>
              <a:ext cx="3880238" cy="525164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1" rIns="91440" bIns="45721" numCol="1" anchor="t" anchorCtr="0" compatLnSpc="1">
              <a:prstTxWarp prst="textNoShape">
                <a:avLst/>
              </a:prstTxWarp>
            </a:bodyPr>
            <a:lstStyle/>
            <a:p>
              <a:endParaRPr lang="en-US" sz="1801"/>
            </a:p>
          </p:txBody>
        </p:sp>
      </p:grpSp>
      <p:sp>
        <p:nvSpPr>
          <p:cNvPr id="2" name="Rubrik 1">
            <a:extLst>
              <a:ext uri="{FF2B5EF4-FFF2-40B4-BE49-F238E27FC236}">
                <a16:creationId xmlns:a16="http://schemas.microsoft.com/office/drawing/2014/main" id="{11456AB6-CD02-4983-AA05-320733EB4F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8469" y="885653"/>
            <a:ext cx="3229803" cy="4624603"/>
          </a:xfrm>
        </p:spPr>
        <p:txBody>
          <a:bodyPr>
            <a:normAutofit/>
          </a:bodyPr>
          <a:lstStyle/>
          <a:p>
            <a:pPr algn="ctr"/>
            <a:r>
              <a:rPr lang="sv-SE" dirty="0">
                <a:solidFill>
                  <a:srgbClr val="FFFFFF"/>
                </a:solidFill>
                <a:cs typeface="Calibri Light"/>
              </a:rPr>
              <a:t>Litteratur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A68B4A68-C58F-665B-F582-C6442578F9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07134" y="563920"/>
            <a:ext cx="6546668" cy="5251646"/>
          </a:xfrm>
        </p:spPr>
        <p:txBody>
          <a:bodyPr>
            <a:normAutofit/>
          </a:bodyPr>
          <a:lstStyle/>
          <a:p>
            <a:pPr lvl="1"/>
            <a:r>
              <a:rPr lang="sv-SE" dirty="0"/>
              <a:t>Handbok MJG</a:t>
            </a:r>
            <a:endParaRPr lang="sv-SE" dirty="0">
              <a:hlinkClick r:id="rId2"/>
            </a:endParaRPr>
          </a:p>
          <a:p>
            <a:pPr lvl="2"/>
            <a:r>
              <a:rPr lang="sv-SE" dirty="0">
                <a:hlinkClick r:id="rId2"/>
              </a:rPr>
              <a:t>https://skr.se/skr/tjanster/rapporterochskrifter/publikationer/markorbaseradjournalgranskningforattidentifieraochmataskadorivarden.65222.html</a:t>
            </a:r>
          </a:p>
          <a:p>
            <a:pPr lvl="1"/>
            <a:r>
              <a:rPr lang="sv-SE" dirty="0"/>
              <a:t>Handbok ambulanssjukvård</a:t>
            </a:r>
            <a:endParaRPr lang="sv-SE" dirty="0">
              <a:hlinkClick r:id="rId2"/>
            </a:endParaRPr>
          </a:p>
          <a:p>
            <a:pPr lvl="2"/>
            <a:r>
              <a:rPr lang="sv-SE" dirty="0">
                <a:hlinkClick r:id="rId2"/>
              </a:rPr>
              <a:t>https://skr.se/skr/tjanster/rapporterochskrifter/publikationer/markorbaseradjournalgranskningforambulanssjukvard.68143.html</a:t>
            </a:r>
          </a:p>
          <a:p>
            <a:pPr lvl="1"/>
            <a:r>
              <a:rPr lang="sv-SE" dirty="0"/>
              <a:t>Studie gällande antal journaler</a:t>
            </a:r>
            <a:endParaRPr lang="sv-SE" dirty="0">
              <a:hlinkClick r:id="rId2"/>
            </a:endParaRPr>
          </a:p>
          <a:p>
            <a:pPr lvl="2"/>
            <a:r>
              <a:rPr lang="sv-SE" dirty="0">
                <a:hlinkClick r:id="rId2"/>
              </a:rPr>
              <a:t>https://bmjopen.bmj.com/content/6/4/e010700</a:t>
            </a:r>
          </a:p>
        </p:txBody>
      </p:sp>
    </p:spTree>
    <p:extLst>
      <p:ext uri="{BB962C8B-B14F-4D97-AF65-F5344CB8AC3E}">
        <p14:creationId xmlns:p14="http://schemas.microsoft.com/office/powerpoint/2010/main" val="1499333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" name="Rectangle 7">
            <a:extLst>
              <a:ext uri="{FF2B5EF4-FFF2-40B4-BE49-F238E27FC236}">
                <a16:creationId xmlns:a16="http://schemas.microsoft.com/office/drawing/2014/main" id="{6A1473A6-3F22-483E-8A30-80B9D2B145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 dirty="0"/>
          </a:p>
        </p:txBody>
      </p:sp>
      <p:grpSp>
        <p:nvGrpSpPr>
          <p:cNvPr id="6" name="Group 9">
            <a:extLst>
              <a:ext uri="{FF2B5EF4-FFF2-40B4-BE49-F238E27FC236}">
                <a16:creationId xmlns:a16="http://schemas.microsoft.com/office/drawing/2014/main" id="{AA1375E3-3E53-4D75-BAB7-E5929BFCB2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534368" y="563919"/>
            <a:ext cx="4119932" cy="5978613"/>
            <a:chOff x="7513372" y="803186"/>
            <a:chExt cx="4163968" cy="5978614"/>
          </a:xfrm>
        </p:grpSpPr>
        <p:sp>
          <p:nvSpPr>
            <p:cNvPr id="11" name="Freeform 6">
              <a:extLst>
                <a:ext uri="{FF2B5EF4-FFF2-40B4-BE49-F238E27FC236}">
                  <a16:creationId xmlns:a16="http://schemas.microsoft.com/office/drawing/2014/main" id="{0BBEEF67-3DDF-46CF-8CD5-EA5F0E4FB0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89586" y="1070835"/>
              <a:ext cx="687754" cy="5710965"/>
            </a:xfrm>
            <a:custGeom>
              <a:avLst/>
              <a:gdLst>
                <a:gd name="T0" fmla="*/ 414 w 414"/>
                <a:gd name="T1" fmla="*/ 2447 h 2447"/>
                <a:gd name="T2" fmla="*/ 0 w 414"/>
                <a:gd name="T3" fmla="*/ 2247 h 2447"/>
                <a:gd name="T4" fmla="*/ 0 w 414"/>
                <a:gd name="T5" fmla="*/ 0 h 2447"/>
                <a:gd name="T6" fmla="*/ 414 w 414"/>
                <a:gd name="T7" fmla="*/ 200 h 2447"/>
                <a:gd name="T8" fmla="*/ 414 w 414"/>
                <a:gd name="T9" fmla="*/ 2447 h 24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4" h="2447">
                  <a:moveTo>
                    <a:pt x="414" y="2447"/>
                  </a:moveTo>
                  <a:lnTo>
                    <a:pt x="0" y="2247"/>
                  </a:lnTo>
                  <a:lnTo>
                    <a:pt x="0" y="0"/>
                  </a:lnTo>
                  <a:lnTo>
                    <a:pt x="414" y="200"/>
                  </a:lnTo>
                  <a:lnTo>
                    <a:pt x="414" y="244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1" rIns="91440" bIns="45721" numCol="1" anchor="t" anchorCtr="0" compatLnSpc="1">
              <a:prstTxWarp prst="textNoShape">
                <a:avLst/>
              </a:prstTxWarp>
            </a:bodyPr>
            <a:lstStyle/>
            <a:p>
              <a:endParaRPr lang="en-US" sz="1801"/>
            </a:p>
          </p:txBody>
        </p:sp>
        <p:sp>
          <p:nvSpPr>
            <p:cNvPr id="12" name="Freeform 7">
              <a:extLst>
                <a:ext uri="{FF2B5EF4-FFF2-40B4-BE49-F238E27FC236}">
                  <a16:creationId xmlns:a16="http://schemas.microsoft.com/office/drawing/2014/main" id="{8FAC1C95-F817-487C-B8B2-CF141FBB1C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88949" y="803186"/>
              <a:ext cx="409371" cy="5521414"/>
            </a:xfrm>
            <a:custGeom>
              <a:avLst/>
              <a:gdLst>
                <a:gd name="T0" fmla="*/ 209 w 209"/>
                <a:gd name="T1" fmla="*/ 2246 h 2358"/>
                <a:gd name="T2" fmla="*/ 0 w 209"/>
                <a:gd name="T3" fmla="*/ 2358 h 2358"/>
                <a:gd name="T4" fmla="*/ 0 w 209"/>
                <a:gd name="T5" fmla="*/ 111 h 2358"/>
                <a:gd name="T6" fmla="*/ 209 w 209"/>
                <a:gd name="T7" fmla="*/ 0 h 2358"/>
                <a:gd name="T8" fmla="*/ 209 w 209"/>
                <a:gd name="T9" fmla="*/ 2246 h 23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9" h="2358">
                  <a:moveTo>
                    <a:pt x="209" y="2246"/>
                  </a:moveTo>
                  <a:lnTo>
                    <a:pt x="0" y="2358"/>
                  </a:lnTo>
                  <a:lnTo>
                    <a:pt x="0" y="111"/>
                  </a:lnTo>
                  <a:lnTo>
                    <a:pt x="209" y="0"/>
                  </a:lnTo>
                  <a:lnTo>
                    <a:pt x="209" y="2246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1" rIns="91440" bIns="45721" numCol="1" anchor="t" anchorCtr="0" compatLnSpc="1">
              <a:prstTxWarp prst="textNoShape">
                <a:avLst/>
              </a:prstTxWarp>
            </a:bodyPr>
            <a:lstStyle/>
            <a:p>
              <a:endParaRPr lang="en-US" sz="1801"/>
            </a:p>
          </p:txBody>
        </p:sp>
        <p:sp>
          <p:nvSpPr>
            <p:cNvPr id="13" name="Rectangle 8">
              <a:extLst>
                <a:ext uri="{FF2B5EF4-FFF2-40B4-BE49-F238E27FC236}">
                  <a16:creationId xmlns:a16="http://schemas.microsoft.com/office/drawing/2014/main" id="{C2C5363A-D941-4AA1-8D38-D7E44A1E2E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13372" y="804101"/>
              <a:ext cx="3880238" cy="525164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1" rIns="91440" bIns="45721" numCol="1" anchor="t" anchorCtr="0" compatLnSpc="1">
              <a:prstTxWarp prst="textNoShape">
                <a:avLst/>
              </a:prstTxWarp>
            </a:bodyPr>
            <a:lstStyle/>
            <a:p>
              <a:endParaRPr lang="en-US" sz="1801"/>
            </a:p>
          </p:txBody>
        </p:sp>
      </p:grpSp>
      <p:sp>
        <p:nvSpPr>
          <p:cNvPr id="2" name="Rubrik 1">
            <a:extLst>
              <a:ext uri="{FF2B5EF4-FFF2-40B4-BE49-F238E27FC236}">
                <a16:creationId xmlns:a16="http://schemas.microsoft.com/office/drawing/2014/main" id="{7DD05F2F-EC50-4503-8684-E6C651C471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8469" y="885653"/>
            <a:ext cx="3229803" cy="4624603"/>
          </a:xfrm>
        </p:spPr>
        <p:txBody>
          <a:bodyPr>
            <a:normAutofit/>
          </a:bodyPr>
          <a:lstStyle/>
          <a:p>
            <a:pPr algn="ctr"/>
            <a:r>
              <a:rPr lang="sv-SE" dirty="0">
                <a:solidFill>
                  <a:srgbClr val="FFFFFF"/>
                </a:solidFill>
                <a:cs typeface="Calibri Light"/>
              </a:rPr>
              <a:t>Metod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3A1A002-3732-4348-A6F3-66D08F00D7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05406" y="563918"/>
            <a:ext cx="6525220" cy="5229694"/>
          </a:xfrm>
        </p:spPr>
        <p:txBody>
          <a:bodyPr vert="horz" lIns="91440" tIns="45721" rIns="91440" bIns="45721" rtlCol="0" anchor="ctr">
            <a:normAutofit/>
          </a:bodyPr>
          <a:lstStyle/>
          <a:p>
            <a:r>
              <a:rPr lang="sv-SE" sz="2400" dirty="0">
                <a:cs typeface="Calibri"/>
              </a:rPr>
              <a:t>Retrospektiv journalgranskning tillsammans med markörer</a:t>
            </a:r>
          </a:p>
          <a:p>
            <a:r>
              <a:rPr lang="sv-SE" sz="2400" dirty="0">
                <a:cs typeface="Calibri"/>
              </a:rPr>
              <a:t>Olika typer av urval, riktat/slumpmässigt </a:t>
            </a:r>
          </a:p>
          <a:p>
            <a:r>
              <a:rPr lang="sv-SE" sz="2400" dirty="0">
                <a:cs typeface="Calibri"/>
              </a:rPr>
              <a:t>Primärgranskare (SSK) sekundärgranskare (LÄK)</a:t>
            </a:r>
          </a:p>
          <a:p>
            <a:r>
              <a:rPr lang="sv-SE" sz="2400" dirty="0">
                <a:cs typeface="Calibri"/>
              </a:rPr>
              <a:t>Primärgranskaren läser ambulansjournal och slutenvårdsjournal och letar efter positiva markörer.</a:t>
            </a:r>
          </a:p>
          <a:p>
            <a:r>
              <a:rPr lang="sv-SE" sz="2400" dirty="0">
                <a:cs typeface="Calibri"/>
              </a:rPr>
              <a:t>Positiva markörer som anses avvikande men där risk för skada inte föreligger bedöms som tillbud av olika grad beroende på händelsen.</a:t>
            </a:r>
          </a:p>
          <a:p>
            <a:r>
              <a:rPr lang="sv-SE" sz="2400" dirty="0">
                <a:cs typeface="Calibri"/>
              </a:rPr>
              <a:t>Händelser som drabbat patienten med risk för skada sekundärgranskas av läkare. </a:t>
            </a:r>
          </a:p>
          <a:p>
            <a:endParaRPr lang="sv-SE" sz="24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30438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" name="Rectangle 7">
            <a:extLst>
              <a:ext uri="{FF2B5EF4-FFF2-40B4-BE49-F238E27FC236}">
                <a16:creationId xmlns:a16="http://schemas.microsoft.com/office/drawing/2014/main" id="{6A1473A6-3F22-483E-8A30-80B9D2B145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 dirty="0"/>
          </a:p>
        </p:txBody>
      </p:sp>
      <p:grpSp>
        <p:nvGrpSpPr>
          <p:cNvPr id="6" name="Group 9">
            <a:extLst>
              <a:ext uri="{FF2B5EF4-FFF2-40B4-BE49-F238E27FC236}">
                <a16:creationId xmlns:a16="http://schemas.microsoft.com/office/drawing/2014/main" id="{AA1375E3-3E53-4D75-BAB7-E5929BFCB2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534368" y="563919"/>
            <a:ext cx="4119932" cy="5978613"/>
            <a:chOff x="7513372" y="803186"/>
            <a:chExt cx="4163968" cy="5978614"/>
          </a:xfrm>
        </p:grpSpPr>
        <p:sp>
          <p:nvSpPr>
            <p:cNvPr id="11" name="Freeform 6">
              <a:extLst>
                <a:ext uri="{FF2B5EF4-FFF2-40B4-BE49-F238E27FC236}">
                  <a16:creationId xmlns:a16="http://schemas.microsoft.com/office/drawing/2014/main" id="{0BBEEF67-3DDF-46CF-8CD5-EA5F0E4FB0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89586" y="1070835"/>
              <a:ext cx="687754" cy="5710965"/>
            </a:xfrm>
            <a:custGeom>
              <a:avLst/>
              <a:gdLst>
                <a:gd name="T0" fmla="*/ 414 w 414"/>
                <a:gd name="T1" fmla="*/ 2447 h 2447"/>
                <a:gd name="T2" fmla="*/ 0 w 414"/>
                <a:gd name="T3" fmla="*/ 2247 h 2447"/>
                <a:gd name="T4" fmla="*/ 0 w 414"/>
                <a:gd name="T5" fmla="*/ 0 h 2447"/>
                <a:gd name="T6" fmla="*/ 414 w 414"/>
                <a:gd name="T7" fmla="*/ 200 h 2447"/>
                <a:gd name="T8" fmla="*/ 414 w 414"/>
                <a:gd name="T9" fmla="*/ 2447 h 24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4" h="2447">
                  <a:moveTo>
                    <a:pt x="414" y="2447"/>
                  </a:moveTo>
                  <a:lnTo>
                    <a:pt x="0" y="2247"/>
                  </a:lnTo>
                  <a:lnTo>
                    <a:pt x="0" y="0"/>
                  </a:lnTo>
                  <a:lnTo>
                    <a:pt x="414" y="200"/>
                  </a:lnTo>
                  <a:lnTo>
                    <a:pt x="414" y="244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1" rIns="91440" bIns="45721" numCol="1" anchor="t" anchorCtr="0" compatLnSpc="1">
              <a:prstTxWarp prst="textNoShape">
                <a:avLst/>
              </a:prstTxWarp>
            </a:bodyPr>
            <a:lstStyle/>
            <a:p>
              <a:endParaRPr lang="en-US" sz="1801"/>
            </a:p>
          </p:txBody>
        </p:sp>
        <p:sp>
          <p:nvSpPr>
            <p:cNvPr id="12" name="Freeform 7">
              <a:extLst>
                <a:ext uri="{FF2B5EF4-FFF2-40B4-BE49-F238E27FC236}">
                  <a16:creationId xmlns:a16="http://schemas.microsoft.com/office/drawing/2014/main" id="{8FAC1C95-F817-487C-B8B2-CF141FBB1C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88949" y="803186"/>
              <a:ext cx="409371" cy="5521414"/>
            </a:xfrm>
            <a:custGeom>
              <a:avLst/>
              <a:gdLst>
                <a:gd name="T0" fmla="*/ 209 w 209"/>
                <a:gd name="T1" fmla="*/ 2246 h 2358"/>
                <a:gd name="T2" fmla="*/ 0 w 209"/>
                <a:gd name="T3" fmla="*/ 2358 h 2358"/>
                <a:gd name="T4" fmla="*/ 0 w 209"/>
                <a:gd name="T5" fmla="*/ 111 h 2358"/>
                <a:gd name="T6" fmla="*/ 209 w 209"/>
                <a:gd name="T7" fmla="*/ 0 h 2358"/>
                <a:gd name="T8" fmla="*/ 209 w 209"/>
                <a:gd name="T9" fmla="*/ 2246 h 23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9" h="2358">
                  <a:moveTo>
                    <a:pt x="209" y="2246"/>
                  </a:moveTo>
                  <a:lnTo>
                    <a:pt x="0" y="2358"/>
                  </a:lnTo>
                  <a:lnTo>
                    <a:pt x="0" y="111"/>
                  </a:lnTo>
                  <a:lnTo>
                    <a:pt x="209" y="0"/>
                  </a:lnTo>
                  <a:lnTo>
                    <a:pt x="209" y="2246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1" rIns="91440" bIns="45721" numCol="1" anchor="t" anchorCtr="0" compatLnSpc="1">
              <a:prstTxWarp prst="textNoShape">
                <a:avLst/>
              </a:prstTxWarp>
            </a:bodyPr>
            <a:lstStyle/>
            <a:p>
              <a:endParaRPr lang="en-US" sz="1801"/>
            </a:p>
          </p:txBody>
        </p:sp>
        <p:sp>
          <p:nvSpPr>
            <p:cNvPr id="13" name="Rectangle 8">
              <a:extLst>
                <a:ext uri="{FF2B5EF4-FFF2-40B4-BE49-F238E27FC236}">
                  <a16:creationId xmlns:a16="http://schemas.microsoft.com/office/drawing/2014/main" id="{C2C5363A-D941-4AA1-8D38-D7E44A1E2E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13372" y="804101"/>
              <a:ext cx="3880238" cy="525164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1" rIns="91440" bIns="45721" numCol="1" anchor="t" anchorCtr="0" compatLnSpc="1">
              <a:prstTxWarp prst="textNoShape">
                <a:avLst/>
              </a:prstTxWarp>
            </a:bodyPr>
            <a:lstStyle/>
            <a:p>
              <a:endParaRPr lang="en-US" sz="1801"/>
            </a:p>
          </p:txBody>
        </p:sp>
      </p:grpSp>
      <p:sp>
        <p:nvSpPr>
          <p:cNvPr id="2" name="Rubrik 1">
            <a:extLst>
              <a:ext uri="{FF2B5EF4-FFF2-40B4-BE49-F238E27FC236}">
                <a16:creationId xmlns:a16="http://schemas.microsoft.com/office/drawing/2014/main" id="{7DD05F2F-EC50-4503-8684-E6C651C471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8469" y="885653"/>
            <a:ext cx="3229803" cy="4624603"/>
          </a:xfrm>
        </p:spPr>
        <p:txBody>
          <a:bodyPr>
            <a:normAutofit/>
          </a:bodyPr>
          <a:lstStyle/>
          <a:p>
            <a:pPr algn="ctr"/>
            <a:r>
              <a:rPr lang="sv-SE" dirty="0">
                <a:solidFill>
                  <a:srgbClr val="FFFFFF"/>
                </a:solidFill>
                <a:cs typeface="Calibri Light"/>
              </a:rPr>
              <a:t>Begrepp inom MJG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3A1A002-3732-4348-A6F3-66D08F00D7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05406" y="563918"/>
            <a:ext cx="6525220" cy="5229694"/>
          </a:xfrm>
        </p:spPr>
        <p:txBody>
          <a:bodyPr vert="horz" lIns="91440" tIns="45721" rIns="91440" bIns="45721" rtlCol="0" anchor="ctr">
            <a:normAutofit/>
          </a:bodyPr>
          <a:lstStyle/>
          <a:p>
            <a:pPr lvl="1"/>
            <a:r>
              <a:rPr lang="sv-SE" dirty="0">
                <a:cs typeface="Calibri"/>
              </a:rPr>
              <a:t>Positiv markör</a:t>
            </a:r>
          </a:p>
          <a:p>
            <a:pPr lvl="1"/>
            <a:r>
              <a:rPr lang="sv-SE" dirty="0">
                <a:cs typeface="Calibri"/>
              </a:rPr>
              <a:t>Händelse/tillbud</a:t>
            </a:r>
          </a:p>
          <a:p>
            <a:pPr lvl="1"/>
            <a:r>
              <a:rPr lang="sv-SE" dirty="0">
                <a:cs typeface="Calibri"/>
              </a:rPr>
              <a:t>Skada</a:t>
            </a:r>
          </a:p>
          <a:p>
            <a:pPr lvl="1"/>
            <a:r>
              <a:rPr lang="sv-SE" dirty="0">
                <a:cs typeface="Calibri"/>
              </a:rPr>
              <a:t>Undvikbarhet</a:t>
            </a:r>
          </a:p>
          <a:p>
            <a:pPr lvl="1"/>
            <a:r>
              <a:rPr lang="sv-SE" dirty="0" err="1">
                <a:cs typeface="Calibri"/>
              </a:rPr>
              <a:t>Vårdskada</a:t>
            </a:r>
            <a:endParaRPr lang="sv-SE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45270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" name="Rectangle 7">
            <a:extLst>
              <a:ext uri="{FF2B5EF4-FFF2-40B4-BE49-F238E27FC236}">
                <a16:creationId xmlns:a16="http://schemas.microsoft.com/office/drawing/2014/main" id="{6A1473A6-3F22-483E-8A30-80B9D2B145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 dirty="0"/>
          </a:p>
        </p:txBody>
      </p:sp>
      <p:grpSp>
        <p:nvGrpSpPr>
          <p:cNvPr id="6" name="Group 9">
            <a:extLst>
              <a:ext uri="{FF2B5EF4-FFF2-40B4-BE49-F238E27FC236}">
                <a16:creationId xmlns:a16="http://schemas.microsoft.com/office/drawing/2014/main" id="{AA1375E3-3E53-4D75-BAB7-E5929BFCB2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534368" y="563919"/>
            <a:ext cx="4119932" cy="5978613"/>
            <a:chOff x="7513372" y="803186"/>
            <a:chExt cx="4163968" cy="5978614"/>
          </a:xfrm>
        </p:grpSpPr>
        <p:sp>
          <p:nvSpPr>
            <p:cNvPr id="11" name="Freeform 6">
              <a:extLst>
                <a:ext uri="{FF2B5EF4-FFF2-40B4-BE49-F238E27FC236}">
                  <a16:creationId xmlns:a16="http://schemas.microsoft.com/office/drawing/2014/main" id="{0BBEEF67-3DDF-46CF-8CD5-EA5F0E4FB0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89586" y="1070835"/>
              <a:ext cx="687754" cy="5710965"/>
            </a:xfrm>
            <a:custGeom>
              <a:avLst/>
              <a:gdLst>
                <a:gd name="T0" fmla="*/ 414 w 414"/>
                <a:gd name="T1" fmla="*/ 2447 h 2447"/>
                <a:gd name="T2" fmla="*/ 0 w 414"/>
                <a:gd name="T3" fmla="*/ 2247 h 2447"/>
                <a:gd name="T4" fmla="*/ 0 w 414"/>
                <a:gd name="T5" fmla="*/ 0 h 2447"/>
                <a:gd name="T6" fmla="*/ 414 w 414"/>
                <a:gd name="T7" fmla="*/ 200 h 2447"/>
                <a:gd name="T8" fmla="*/ 414 w 414"/>
                <a:gd name="T9" fmla="*/ 2447 h 24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4" h="2447">
                  <a:moveTo>
                    <a:pt x="414" y="2447"/>
                  </a:moveTo>
                  <a:lnTo>
                    <a:pt x="0" y="2247"/>
                  </a:lnTo>
                  <a:lnTo>
                    <a:pt x="0" y="0"/>
                  </a:lnTo>
                  <a:lnTo>
                    <a:pt x="414" y="200"/>
                  </a:lnTo>
                  <a:lnTo>
                    <a:pt x="414" y="244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1" rIns="91440" bIns="45721" numCol="1" anchor="t" anchorCtr="0" compatLnSpc="1">
              <a:prstTxWarp prst="textNoShape">
                <a:avLst/>
              </a:prstTxWarp>
            </a:bodyPr>
            <a:lstStyle/>
            <a:p>
              <a:endParaRPr lang="en-US" sz="1801"/>
            </a:p>
          </p:txBody>
        </p:sp>
        <p:sp>
          <p:nvSpPr>
            <p:cNvPr id="12" name="Freeform 7">
              <a:extLst>
                <a:ext uri="{FF2B5EF4-FFF2-40B4-BE49-F238E27FC236}">
                  <a16:creationId xmlns:a16="http://schemas.microsoft.com/office/drawing/2014/main" id="{8FAC1C95-F817-487C-B8B2-CF141FBB1C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88949" y="803186"/>
              <a:ext cx="409371" cy="5521414"/>
            </a:xfrm>
            <a:custGeom>
              <a:avLst/>
              <a:gdLst>
                <a:gd name="T0" fmla="*/ 209 w 209"/>
                <a:gd name="T1" fmla="*/ 2246 h 2358"/>
                <a:gd name="T2" fmla="*/ 0 w 209"/>
                <a:gd name="T3" fmla="*/ 2358 h 2358"/>
                <a:gd name="T4" fmla="*/ 0 w 209"/>
                <a:gd name="T5" fmla="*/ 111 h 2358"/>
                <a:gd name="T6" fmla="*/ 209 w 209"/>
                <a:gd name="T7" fmla="*/ 0 h 2358"/>
                <a:gd name="T8" fmla="*/ 209 w 209"/>
                <a:gd name="T9" fmla="*/ 2246 h 23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9" h="2358">
                  <a:moveTo>
                    <a:pt x="209" y="2246"/>
                  </a:moveTo>
                  <a:lnTo>
                    <a:pt x="0" y="2358"/>
                  </a:lnTo>
                  <a:lnTo>
                    <a:pt x="0" y="111"/>
                  </a:lnTo>
                  <a:lnTo>
                    <a:pt x="209" y="0"/>
                  </a:lnTo>
                  <a:lnTo>
                    <a:pt x="209" y="2246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1" rIns="91440" bIns="45721" numCol="1" anchor="t" anchorCtr="0" compatLnSpc="1">
              <a:prstTxWarp prst="textNoShape">
                <a:avLst/>
              </a:prstTxWarp>
            </a:bodyPr>
            <a:lstStyle/>
            <a:p>
              <a:endParaRPr lang="en-US" sz="1801"/>
            </a:p>
          </p:txBody>
        </p:sp>
        <p:sp>
          <p:nvSpPr>
            <p:cNvPr id="13" name="Rectangle 8">
              <a:extLst>
                <a:ext uri="{FF2B5EF4-FFF2-40B4-BE49-F238E27FC236}">
                  <a16:creationId xmlns:a16="http://schemas.microsoft.com/office/drawing/2014/main" id="{C2C5363A-D941-4AA1-8D38-D7E44A1E2E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13372" y="804101"/>
              <a:ext cx="3880238" cy="525164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1" rIns="91440" bIns="45721" numCol="1" anchor="t" anchorCtr="0" compatLnSpc="1">
              <a:prstTxWarp prst="textNoShape">
                <a:avLst/>
              </a:prstTxWarp>
            </a:bodyPr>
            <a:lstStyle/>
            <a:p>
              <a:endParaRPr lang="en-US" sz="1801"/>
            </a:p>
          </p:txBody>
        </p:sp>
      </p:grpSp>
      <p:sp>
        <p:nvSpPr>
          <p:cNvPr id="2" name="Rubrik 1">
            <a:extLst>
              <a:ext uri="{FF2B5EF4-FFF2-40B4-BE49-F238E27FC236}">
                <a16:creationId xmlns:a16="http://schemas.microsoft.com/office/drawing/2014/main" id="{11456AB6-CD02-4983-AA05-320733EB4F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8469" y="885653"/>
            <a:ext cx="3229803" cy="4624603"/>
          </a:xfrm>
        </p:spPr>
        <p:txBody>
          <a:bodyPr>
            <a:normAutofit/>
          </a:bodyPr>
          <a:lstStyle/>
          <a:p>
            <a:pPr algn="ctr"/>
            <a:r>
              <a:rPr lang="sv-SE" dirty="0">
                <a:solidFill>
                  <a:srgbClr val="FFFFFF"/>
                </a:solidFill>
                <a:cs typeface="Calibri Light"/>
              </a:rPr>
              <a:t>Syfte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D80A1B30-3E85-47EE-B80A-199103C50F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8707" y="885651"/>
            <a:ext cx="6525220" cy="4616850"/>
          </a:xfrm>
        </p:spPr>
        <p:txBody>
          <a:bodyPr vert="horz" lIns="91440" tIns="45721" rIns="91440" bIns="45721" rtlCol="0" anchor="ctr">
            <a:normAutofit/>
          </a:bodyPr>
          <a:lstStyle/>
          <a:p>
            <a:r>
              <a:rPr lang="sv-SE" sz="2400" dirty="0">
                <a:cs typeface="Calibri"/>
              </a:rPr>
              <a:t>Att mäta antalet positiva markörer, händelser, skador och </a:t>
            </a:r>
            <a:r>
              <a:rPr lang="sv-SE" sz="2400" dirty="0" err="1">
                <a:cs typeface="Calibri"/>
              </a:rPr>
              <a:t>vårdskador</a:t>
            </a:r>
            <a:r>
              <a:rPr lang="sv-SE" sz="2400" dirty="0">
                <a:cs typeface="Calibri"/>
              </a:rPr>
              <a:t> inom en ambulansorganisation</a:t>
            </a:r>
          </a:p>
          <a:p>
            <a:r>
              <a:rPr lang="sv-SE" sz="2400" dirty="0">
                <a:cs typeface="Calibri"/>
              </a:rPr>
              <a:t>Kompletterar traditionell avvikelsehantering (</a:t>
            </a:r>
            <a:r>
              <a:rPr lang="sv-SE" sz="2400" dirty="0" err="1">
                <a:cs typeface="Calibri"/>
              </a:rPr>
              <a:t>medcontrol</a:t>
            </a:r>
            <a:r>
              <a:rPr lang="sv-SE" sz="2400" dirty="0">
                <a:cs typeface="Calibri"/>
              </a:rPr>
              <a:t>) i en organisations patientsäkerhetsarbete </a:t>
            </a:r>
          </a:p>
          <a:p>
            <a:r>
              <a:rPr lang="sv-SE" sz="2400" dirty="0">
                <a:cs typeface="Calibri"/>
              </a:rPr>
              <a:t>Skapar underlag för kvalitetsarbete </a:t>
            </a:r>
          </a:p>
          <a:p>
            <a:pPr marL="0" indent="0">
              <a:buNone/>
            </a:pPr>
            <a:endParaRPr lang="sv-SE" sz="24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00861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" name="Rectangle 7">
            <a:extLst>
              <a:ext uri="{FF2B5EF4-FFF2-40B4-BE49-F238E27FC236}">
                <a16:creationId xmlns:a16="http://schemas.microsoft.com/office/drawing/2014/main" id="{6A1473A6-3F22-483E-8A30-80B9D2B145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 dirty="0"/>
          </a:p>
        </p:txBody>
      </p:sp>
      <p:grpSp>
        <p:nvGrpSpPr>
          <p:cNvPr id="6" name="Group 9">
            <a:extLst>
              <a:ext uri="{FF2B5EF4-FFF2-40B4-BE49-F238E27FC236}">
                <a16:creationId xmlns:a16="http://schemas.microsoft.com/office/drawing/2014/main" id="{AA1375E3-3E53-4D75-BAB7-E5929BFCB2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534368" y="563919"/>
            <a:ext cx="4119932" cy="5978613"/>
            <a:chOff x="7513372" y="803186"/>
            <a:chExt cx="4163968" cy="5978614"/>
          </a:xfrm>
        </p:grpSpPr>
        <p:sp>
          <p:nvSpPr>
            <p:cNvPr id="11" name="Freeform 6">
              <a:extLst>
                <a:ext uri="{FF2B5EF4-FFF2-40B4-BE49-F238E27FC236}">
                  <a16:creationId xmlns:a16="http://schemas.microsoft.com/office/drawing/2014/main" id="{0BBEEF67-3DDF-46CF-8CD5-EA5F0E4FB0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89586" y="1070835"/>
              <a:ext cx="687754" cy="5710965"/>
            </a:xfrm>
            <a:custGeom>
              <a:avLst/>
              <a:gdLst>
                <a:gd name="T0" fmla="*/ 414 w 414"/>
                <a:gd name="T1" fmla="*/ 2447 h 2447"/>
                <a:gd name="T2" fmla="*/ 0 w 414"/>
                <a:gd name="T3" fmla="*/ 2247 h 2447"/>
                <a:gd name="T4" fmla="*/ 0 w 414"/>
                <a:gd name="T5" fmla="*/ 0 h 2447"/>
                <a:gd name="T6" fmla="*/ 414 w 414"/>
                <a:gd name="T7" fmla="*/ 200 h 2447"/>
                <a:gd name="T8" fmla="*/ 414 w 414"/>
                <a:gd name="T9" fmla="*/ 2447 h 24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4" h="2447">
                  <a:moveTo>
                    <a:pt x="414" y="2447"/>
                  </a:moveTo>
                  <a:lnTo>
                    <a:pt x="0" y="2247"/>
                  </a:lnTo>
                  <a:lnTo>
                    <a:pt x="0" y="0"/>
                  </a:lnTo>
                  <a:lnTo>
                    <a:pt x="414" y="200"/>
                  </a:lnTo>
                  <a:lnTo>
                    <a:pt x="414" y="244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1" rIns="91440" bIns="45721" numCol="1" anchor="t" anchorCtr="0" compatLnSpc="1">
              <a:prstTxWarp prst="textNoShape">
                <a:avLst/>
              </a:prstTxWarp>
            </a:bodyPr>
            <a:lstStyle/>
            <a:p>
              <a:endParaRPr lang="en-US" sz="1801"/>
            </a:p>
          </p:txBody>
        </p:sp>
        <p:sp>
          <p:nvSpPr>
            <p:cNvPr id="12" name="Freeform 7">
              <a:extLst>
                <a:ext uri="{FF2B5EF4-FFF2-40B4-BE49-F238E27FC236}">
                  <a16:creationId xmlns:a16="http://schemas.microsoft.com/office/drawing/2014/main" id="{8FAC1C95-F817-487C-B8B2-CF141FBB1C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88949" y="803186"/>
              <a:ext cx="409371" cy="5521414"/>
            </a:xfrm>
            <a:custGeom>
              <a:avLst/>
              <a:gdLst>
                <a:gd name="T0" fmla="*/ 209 w 209"/>
                <a:gd name="T1" fmla="*/ 2246 h 2358"/>
                <a:gd name="T2" fmla="*/ 0 w 209"/>
                <a:gd name="T3" fmla="*/ 2358 h 2358"/>
                <a:gd name="T4" fmla="*/ 0 w 209"/>
                <a:gd name="T5" fmla="*/ 111 h 2358"/>
                <a:gd name="T6" fmla="*/ 209 w 209"/>
                <a:gd name="T7" fmla="*/ 0 h 2358"/>
                <a:gd name="T8" fmla="*/ 209 w 209"/>
                <a:gd name="T9" fmla="*/ 2246 h 23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9" h="2358">
                  <a:moveTo>
                    <a:pt x="209" y="2246"/>
                  </a:moveTo>
                  <a:lnTo>
                    <a:pt x="0" y="2358"/>
                  </a:lnTo>
                  <a:lnTo>
                    <a:pt x="0" y="111"/>
                  </a:lnTo>
                  <a:lnTo>
                    <a:pt x="209" y="0"/>
                  </a:lnTo>
                  <a:lnTo>
                    <a:pt x="209" y="2246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1" rIns="91440" bIns="45721" numCol="1" anchor="t" anchorCtr="0" compatLnSpc="1">
              <a:prstTxWarp prst="textNoShape">
                <a:avLst/>
              </a:prstTxWarp>
            </a:bodyPr>
            <a:lstStyle/>
            <a:p>
              <a:endParaRPr lang="en-US" sz="1801"/>
            </a:p>
          </p:txBody>
        </p:sp>
        <p:sp>
          <p:nvSpPr>
            <p:cNvPr id="13" name="Rectangle 8">
              <a:extLst>
                <a:ext uri="{FF2B5EF4-FFF2-40B4-BE49-F238E27FC236}">
                  <a16:creationId xmlns:a16="http://schemas.microsoft.com/office/drawing/2014/main" id="{C2C5363A-D941-4AA1-8D38-D7E44A1E2E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13372" y="804101"/>
              <a:ext cx="3880238" cy="525164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1" rIns="91440" bIns="45721" numCol="1" anchor="t" anchorCtr="0" compatLnSpc="1">
              <a:prstTxWarp prst="textNoShape">
                <a:avLst/>
              </a:prstTxWarp>
            </a:bodyPr>
            <a:lstStyle/>
            <a:p>
              <a:endParaRPr lang="en-US" sz="1801"/>
            </a:p>
          </p:txBody>
        </p:sp>
      </p:grpSp>
      <p:sp>
        <p:nvSpPr>
          <p:cNvPr id="2" name="Rubrik 1">
            <a:extLst>
              <a:ext uri="{FF2B5EF4-FFF2-40B4-BE49-F238E27FC236}">
                <a16:creationId xmlns:a16="http://schemas.microsoft.com/office/drawing/2014/main" id="{11456AB6-CD02-4983-AA05-320733EB4F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8469" y="885653"/>
            <a:ext cx="3229803" cy="4624603"/>
          </a:xfrm>
        </p:spPr>
        <p:txBody>
          <a:bodyPr>
            <a:normAutofit/>
          </a:bodyPr>
          <a:lstStyle/>
          <a:p>
            <a:pPr algn="ctr"/>
            <a:r>
              <a:rPr lang="sv-SE" dirty="0">
                <a:solidFill>
                  <a:srgbClr val="FFFFFF"/>
                </a:solidFill>
                <a:cs typeface="Calibri Light"/>
              </a:rPr>
              <a:t>Utveckling av markörer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D80A1B30-3E85-47EE-B80A-199103C50F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8707" y="885651"/>
            <a:ext cx="6525220" cy="4616850"/>
          </a:xfrm>
        </p:spPr>
        <p:txBody>
          <a:bodyPr vert="horz" lIns="91440" tIns="45721" rIns="91440" bIns="45721" rtlCol="0" anchor="ctr">
            <a:normAutofit/>
          </a:bodyPr>
          <a:lstStyle/>
          <a:p>
            <a:pPr marL="0" indent="0">
              <a:buNone/>
            </a:pPr>
            <a:r>
              <a:rPr lang="sv-SE" sz="2400" dirty="0">
                <a:cs typeface="Calibri"/>
              </a:rPr>
              <a:t>Markörerna utvecklandes med hjälp av tre metoder</a:t>
            </a:r>
          </a:p>
          <a:p>
            <a:r>
              <a:rPr lang="sv-SE" sz="2400" dirty="0">
                <a:cs typeface="Calibri"/>
              </a:rPr>
              <a:t>Litteratursökning</a:t>
            </a:r>
          </a:p>
          <a:p>
            <a:r>
              <a:rPr lang="sv-SE" sz="2400" dirty="0">
                <a:cs typeface="Calibri"/>
              </a:rPr>
              <a:t>Delphirundor</a:t>
            </a:r>
          </a:p>
          <a:p>
            <a:r>
              <a:rPr lang="sv-SE" sz="2400" dirty="0">
                <a:cs typeface="Calibri"/>
              </a:rPr>
              <a:t>Retrospektiv journalgranskning </a:t>
            </a:r>
          </a:p>
        </p:txBody>
      </p:sp>
    </p:spTree>
    <p:extLst>
      <p:ext uri="{BB962C8B-B14F-4D97-AF65-F5344CB8AC3E}">
        <p14:creationId xmlns:p14="http://schemas.microsoft.com/office/powerpoint/2010/main" val="2473282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" name="Rectangle 7">
            <a:extLst>
              <a:ext uri="{FF2B5EF4-FFF2-40B4-BE49-F238E27FC236}">
                <a16:creationId xmlns:a16="http://schemas.microsoft.com/office/drawing/2014/main" id="{6A1473A6-3F22-483E-8A30-80B9D2B145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 dirty="0"/>
          </a:p>
        </p:txBody>
      </p:sp>
      <p:grpSp>
        <p:nvGrpSpPr>
          <p:cNvPr id="6" name="Group 9">
            <a:extLst>
              <a:ext uri="{FF2B5EF4-FFF2-40B4-BE49-F238E27FC236}">
                <a16:creationId xmlns:a16="http://schemas.microsoft.com/office/drawing/2014/main" id="{AA1375E3-3E53-4D75-BAB7-E5929BFCB2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534368" y="563919"/>
            <a:ext cx="4119932" cy="5978613"/>
            <a:chOff x="7513372" y="803186"/>
            <a:chExt cx="4163968" cy="5978614"/>
          </a:xfrm>
        </p:grpSpPr>
        <p:sp>
          <p:nvSpPr>
            <p:cNvPr id="11" name="Freeform 6">
              <a:extLst>
                <a:ext uri="{FF2B5EF4-FFF2-40B4-BE49-F238E27FC236}">
                  <a16:creationId xmlns:a16="http://schemas.microsoft.com/office/drawing/2014/main" id="{0BBEEF67-3DDF-46CF-8CD5-EA5F0E4FB0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89586" y="1070835"/>
              <a:ext cx="687754" cy="5710965"/>
            </a:xfrm>
            <a:custGeom>
              <a:avLst/>
              <a:gdLst>
                <a:gd name="T0" fmla="*/ 414 w 414"/>
                <a:gd name="T1" fmla="*/ 2447 h 2447"/>
                <a:gd name="T2" fmla="*/ 0 w 414"/>
                <a:gd name="T3" fmla="*/ 2247 h 2447"/>
                <a:gd name="T4" fmla="*/ 0 w 414"/>
                <a:gd name="T5" fmla="*/ 0 h 2447"/>
                <a:gd name="T6" fmla="*/ 414 w 414"/>
                <a:gd name="T7" fmla="*/ 200 h 2447"/>
                <a:gd name="T8" fmla="*/ 414 w 414"/>
                <a:gd name="T9" fmla="*/ 2447 h 24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4" h="2447">
                  <a:moveTo>
                    <a:pt x="414" y="2447"/>
                  </a:moveTo>
                  <a:lnTo>
                    <a:pt x="0" y="2247"/>
                  </a:lnTo>
                  <a:lnTo>
                    <a:pt x="0" y="0"/>
                  </a:lnTo>
                  <a:lnTo>
                    <a:pt x="414" y="200"/>
                  </a:lnTo>
                  <a:lnTo>
                    <a:pt x="414" y="244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1" rIns="91440" bIns="45721" numCol="1" anchor="t" anchorCtr="0" compatLnSpc="1">
              <a:prstTxWarp prst="textNoShape">
                <a:avLst/>
              </a:prstTxWarp>
            </a:bodyPr>
            <a:lstStyle/>
            <a:p>
              <a:endParaRPr lang="en-US" sz="1801"/>
            </a:p>
          </p:txBody>
        </p:sp>
        <p:sp>
          <p:nvSpPr>
            <p:cNvPr id="12" name="Freeform 7">
              <a:extLst>
                <a:ext uri="{FF2B5EF4-FFF2-40B4-BE49-F238E27FC236}">
                  <a16:creationId xmlns:a16="http://schemas.microsoft.com/office/drawing/2014/main" id="{8FAC1C95-F817-487C-B8B2-CF141FBB1C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88949" y="803186"/>
              <a:ext cx="409371" cy="5521414"/>
            </a:xfrm>
            <a:custGeom>
              <a:avLst/>
              <a:gdLst>
                <a:gd name="T0" fmla="*/ 209 w 209"/>
                <a:gd name="T1" fmla="*/ 2246 h 2358"/>
                <a:gd name="T2" fmla="*/ 0 w 209"/>
                <a:gd name="T3" fmla="*/ 2358 h 2358"/>
                <a:gd name="T4" fmla="*/ 0 w 209"/>
                <a:gd name="T5" fmla="*/ 111 h 2358"/>
                <a:gd name="T6" fmla="*/ 209 w 209"/>
                <a:gd name="T7" fmla="*/ 0 h 2358"/>
                <a:gd name="T8" fmla="*/ 209 w 209"/>
                <a:gd name="T9" fmla="*/ 2246 h 23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9" h="2358">
                  <a:moveTo>
                    <a:pt x="209" y="2246"/>
                  </a:moveTo>
                  <a:lnTo>
                    <a:pt x="0" y="2358"/>
                  </a:lnTo>
                  <a:lnTo>
                    <a:pt x="0" y="111"/>
                  </a:lnTo>
                  <a:lnTo>
                    <a:pt x="209" y="0"/>
                  </a:lnTo>
                  <a:lnTo>
                    <a:pt x="209" y="2246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1" rIns="91440" bIns="45721" numCol="1" anchor="t" anchorCtr="0" compatLnSpc="1">
              <a:prstTxWarp prst="textNoShape">
                <a:avLst/>
              </a:prstTxWarp>
            </a:bodyPr>
            <a:lstStyle/>
            <a:p>
              <a:endParaRPr lang="en-US" sz="1801"/>
            </a:p>
          </p:txBody>
        </p:sp>
        <p:sp>
          <p:nvSpPr>
            <p:cNvPr id="13" name="Rectangle 8">
              <a:extLst>
                <a:ext uri="{FF2B5EF4-FFF2-40B4-BE49-F238E27FC236}">
                  <a16:creationId xmlns:a16="http://schemas.microsoft.com/office/drawing/2014/main" id="{C2C5363A-D941-4AA1-8D38-D7E44A1E2E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13372" y="804101"/>
              <a:ext cx="3880238" cy="525164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1" rIns="91440" bIns="45721" numCol="1" anchor="t" anchorCtr="0" compatLnSpc="1">
              <a:prstTxWarp prst="textNoShape">
                <a:avLst/>
              </a:prstTxWarp>
            </a:bodyPr>
            <a:lstStyle/>
            <a:p>
              <a:endParaRPr lang="en-US" sz="1801"/>
            </a:p>
          </p:txBody>
        </p:sp>
      </p:grpSp>
      <p:sp>
        <p:nvSpPr>
          <p:cNvPr id="2" name="Rubrik 1">
            <a:extLst>
              <a:ext uri="{FF2B5EF4-FFF2-40B4-BE49-F238E27FC236}">
                <a16:creationId xmlns:a16="http://schemas.microsoft.com/office/drawing/2014/main" id="{11456AB6-CD02-4983-AA05-320733EB4F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8469" y="885653"/>
            <a:ext cx="3229803" cy="4624603"/>
          </a:xfrm>
        </p:spPr>
        <p:txBody>
          <a:bodyPr>
            <a:normAutofit/>
          </a:bodyPr>
          <a:lstStyle/>
          <a:p>
            <a:pPr algn="ctr"/>
            <a:r>
              <a:rPr lang="sv-SE" dirty="0">
                <a:solidFill>
                  <a:srgbClr val="FFFFFF"/>
                </a:solidFill>
                <a:cs typeface="Calibri Light"/>
              </a:rPr>
              <a:t>Markörerna</a:t>
            </a:r>
          </a:p>
        </p:txBody>
      </p:sp>
      <p:pic>
        <p:nvPicPr>
          <p:cNvPr id="14" name="Bildobjekt 13">
            <a:extLst>
              <a:ext uri="{FF2B5EF4-FFF2-40B4-BE49-F238E27FC236}">
                <a16:creationId xmlns:a16="http://schemas.microsoft.com/office/drawing/2014/main" id="{215F7C17-FE01-4921-4683-63902D1D3AF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3709" y="0"/>
            <a:ext cx="743524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52829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" name="Rectangle 7">
            <a:extLst>
              <a:ext uri="{FF2B5EF4-FFF2-40B4-BE49-F238E27FC236}">
                <a16:creationId xmlns:a16="http://schemas.microsoft.com/office/drawing/2014/main" id="{6A1473A6-3F22-483E-8A30-80B9D2B145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 dirty="0"/>
          </a:p>
        </p:txBody>
      </p:sp>
      <p:grpSp>
        <p:nvGrpSpPr>
          <p:cNvPr id="6" name="Group 9">
            <a:extLst>
              <a:ext uri="{FF2B5EF4-FFF2-40B4-BE49-F238E27FC236}">
                <a16:creationId xmlns:a16="http://schemas.microsoft.com/office/drawing/2014/main" id="{AA1375E3-3E53-4D75-BAB7-E5929BFCB2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534368" y="563919"/>
            <a:ext cx="4119932" cy="5978613"/>
            <a:chOff x="7513372" y="803186"/>
            <a:chExt cx="4163968" cy="5978614"/>
          </a:xfrm>
        </p:grpSpPr>
        <p:sp>
          <p:nvSpPr>
            <p:cNvPr id="11" name="Freeform 6">
              <a:extLst>
                <a:ext uri="{FF2B5EF4-FFF2-40B4-BE49-F238E27FC236}">
                  <a16:creationId xmlns:a16="http://schemas.microsoft.com/office/drawing/2014/main" id="{0BBEEF67-3DDF-46CF-8CD5-EA5F0E4FB0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89586" y="1070835"/>
              <a:ext cx="687754" cy="5710965"/>
            </a:xfrm>
            <a:custGeom>
              <a:avLst/>
              <a:gdLst>
                <a:gd name="T0" fmla="*/ 414 w 414"/>
                <a:gd name="T1" fmla="*/ 2447 h 2447"/>
                <a:gd name="T2" fmla="*/ 0 w 414"/>
                <a:gd name="T3" fmla="*/ 2247 h 2447"/>
                <a:gd name="T4" fmla="*/ 0 w 414"/>
                <a:gd name="T5" fmla="*/ 0 h 2447"/>
                <a:gd name="T6" fmla="*/ 414 w 414"/>
                <a:gd name="T7" fmla="*/ 200 h 2447"/>
                <a:gd name="T8" fmla="*/ 414 w 414"/>
                <a:gd name="T9" fmla="*/ 2447 h 24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4" h="2447">
                  <a:moveTo>
                    <a:pt x="414" y="2447"/>
                  </a:moveTo>
                  <a:lnTo>
                    <a:pt x="0" y="2247"/>
                  </a:lnTo>
                  <a:lnTo>
                    <a:pt x="0" y="0"/>
                  </a:lnTo>
                  <a:lnTo>
                    <a:pt x="414" y="200"/>
                  </a:lnTo>
                  <a:lnTo>
                    <a:pt x="414" y="244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1" rIns="91440" bIns="45721" numCol="1" anchor="t" anchorCtr="0" compatLnSpc="1">
              <a:prstTxWarp prst="textNoShape">
                <a:avLst/>
              </a:prstTxWarp>
            </a:bodyPr>
            <a:lstStyle/>
            <a:p>
              <a:endParaRPr lang="en-US" sz="1801"/>
            </a:p>
          </p:txBody>
        </p:sp>
        <p:sp>
          <p:nvSpPr>
            <p:cNvPr id="12" name="Freeform 7">
              <a:extLst>
                <a:ext uri="{FF2B5EF4-FFF2-40B4-BE49-F238E27FC236}">
                  <a16:creationId xmlns:a16="http://schemas.microsoft.com/office/drawing/2014/main" id="{8FAC1C95-F817-487C-B8B2-CF141FBB1C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88949" y="803186"/>
              <a:ext cx="409371" cy="5521414"/>
            </a:xfrm>
            <a:custGeom>
              <a:avLst/>
              <a:gdLst>
                <a:gd name="T0" fmla="*/ 209 w 209"/>
                <a:gd name="T1" fmla="*/ 2246 h 2358"/>
                <a:gd name="T2" fmla="*/ 0 w 209"/>
                <a:gd name="T3" fmla="*/ 2358 h 2358"/>
                <a:gd name="T4" fmla="*/ 0 w 209"/>
                <a:gd name="T5" fmla="*/ 111 h 2358"/>
                <a:gd name="T6" fmla="*/ 209 w 209"/>
                <a:gd name="T7" fmla="*/ 0 h 2358"/>
                <a:gd name="T8" fmla="*/ 209 w 209"/>
                <a:gd name="T9" fmla="*/ 2246 h 23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9" h="2358">
                  <a:moveTo>
                    <a:pt x="209" y="2246"/>
                  </a:moveTo>
                  <a:lnTo>
                    <a:pt x="0" y="2358"/>
                  </a:lnTo>
                  <a:lnTo>
                    <a:pt x="0" y="111"/>
                  </a:lnTo>
                  <a:lnTo>
                    <a:pt x="209" y="0"/>
                  </a:lnTo>
                  <a:lnTo>
                    <a:pt x="209" y="2246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1" rIns="91440" bIns="45721" numCol="1" anchor="t" anchorCtr="0" compatLnSpc="1">
              <a:prstTxWarp prst="textNoShape">
                <a:avLst/>
              </a:prstTxWarp>
            </a:bodyPr>
            <a:lstStyle/>
            <a:p>
              <a:endParaRPr lang="en-US" sz="1801"/>
            </a:p>
          </p:txBody>
        </p:sp>
        <p:sp>
          <p:nvSpPr>
            <p:cNvPr id="13" name="Rectangle 8">
              <a:extLst>
                <a:ext uri="{FF2B5EF4-FFF2-40B4-BE49-F238E27FC236}">
                  <a16:creationId xmlns:a16="http://schemas.microsoft.com/office/drawing/2014/main" id="{C2C5363A-D941-4AA1-8D38-D7E44A1E2E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13372" y="804101"/>
              <a:ext cx="3880238" cy="525164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1" rIns="91440" bIns="45721" numCol="1" anchor="t" anchorCtr="0" compatLnSpc="1">
              <a:prstTxWarp prst="textNoShape">
                <a:avLst/>
              </a:prstTxWarp>
            </a:bodyPr>
            <a:lstStyle/>
            <a:p>
              <a:endParaRPr lang="en-US" sz="1801"/>
            </a:p>
          </p:txBody>
        </p:sp>
      </p:grpSp>
      <p:sp>
        <p:nvSpPr>
          <p:cNvPr id="2" name="Rubrik 1">
            <a:extLst>
              <a:ext uri="{FF2B5EF4-FFF2-40B4-BE49-F238E27FC236}">
                <a16:creationId xmlns:a16="http://schemas.microsoft.com/office/drawing/2014/main" id="{11456AB6-CD02-4983-AA05-320733EB4F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8469" y="885653"/>
            <a:ext cx="3229803" cy="4624603"/>
          </a:xfrm>
        </p:spPr>
        <p:txBody>
          <a:bodyPr>
            <a:normAutofit/>
          </a:bodyPr>
          <a:lstStyle/>
          <a:p>
            <a:pPr algn="ctr"/>
            <a:r>
              <a:rPr lang="sv-SE" dirty="0">
                <a:solidFill>
                  <a:srgbClr val="FFFFFF"/>
                </a:solidFill>
                <a:cs typeface="Calibri Light"/>
              </a:rPr>
              <a:t>Primär</a:t>
            </a:r>
            <a:br>
              <a:rPr lang="sv-SE" dirty="0">
                <a:solidFill>
                  <a:srgbClr val="FFFFFF"/>
                </a:solidFill>
                <a:cs typeface="Calibri Light"/>
              </a:rPr>
            </a:br>
            <a:r>
              <a:rPr lang="sv-SE" dirty="0">
                <a:solidFill>
                  <a:srgbClr val="FFFFFF"/>
                </a:solidFill>
                <a:cs typeface="Calibri Light"/>
              </a:rPr>
              <a:t>granskning</a:t>
            </a:r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E1860428-3A8D-4FFE-6397-CE23E506E79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2677" y="0"/>
            <a:ext cx="747932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86685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" name="Rectangle 7">
            <a:extLst>
              <a:ext uri="{FF2B5EF4-FFF2-40B4-BE49-F238E27FC236}">
                <a16:creationId xmlns:a16="http://schemas.microsoft.com/office/drawing/2014/main" id="{6A1473A6-3F22-483E-8A30-80B9D2B145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 dirty="0"/>
          </a:p>
        </p:txBody>
      </p:sp>
      <p:grpSp>
        <p:nvGrpSpPr>
          <p:cNvPr id="6" name="Group 9">
            <a:extLst>
              <a:ext uri="{FF2B5EF4-FFF2-40B4-BE49-F238E27FC236}">
                <a16:creationId xmlns:a16="http://schemas.microsoft.com/office/drawing/2014/main" id="{AA1375E3-3E53-4D75-BAB7-E5929BFCB2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534368" y="563919"/>
            <a:ext cx="4119932" cy="5978613"/>
            <a:chOff x="7513372" y="803186"/>
            <a:chExt cx="4163968" cy="5978614"/>
          </a:xfrm>
        </p:grpSpPr>
        <p:sp>
          <p:nvSpPr>
            <p:cNvPr id="11" name="Freeform 6">
              <a:extLst>
                <a:ext uri="{FF2B5EF4-FFF2-40B4-BE49-F238E27FC236}">
                  <a16:creationId xmlns:a16="http://schemas.microsoft.com/office/drawing/2014/main" id="{0BBEEF67-3DDF-46CF-8CD5-EA5F0E4FB0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89586" y="1070835"/>
              <a:ext cx="687754" cy="5710965"/>
            </a:xfrm>
            <a:custGeom>
              <a:avLst/>
              <a:gdLst>
                <a:gd name="T0" fmla="*/ 414 w 414"/>
                <a:gd name="T1" fmla="*/ 2447 h 2447"/>
                <a:gd name="T2" fmla="*/ 0 w 414"/>
                <a:gd name="T3" fmla="*/ 2247 h 2447"/>
                <a:gd name="T4" fmla="*/ 0 w 414"/>
                <a:gd name="T5" fmla="*/ 0 h 2447"/>
                <a:gd name="T6" fmla="*/ 414 w 414"/>
                <a:gd name="T7" fmla="*/ 200 h 2447"/>
                <a:gd name="T8" fmla="*/ 414 w 414"/>
                <a:gd name="T9" fmla="*/ 2447 h 24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4" h="2447">
                  <a:moveTo>
                    <a:pt x="414" y="2447"/>
                  </a:moveTo>
                  <a:lnTo>
                    <a:pt x="0" y="2247"/>
                  </a:lnTo>
                  <a:lnTo>
                    <a:pt x="0" y="0"/>
                  </a:lnTo>
                  <a:lnTo>
                    <a:pt x="414" y="200"/>
                  </a:lnTo>
                  <a:lnTo>
                    <a:pt x="414" y="244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1" rIns="91440" bIns="45721" numCol="1" anchor="t" anchorCtr="0" compatLnSpc="1">
              <a:prstTxWarp prst="textNoShape">
                <a:avLst/>
              </a:prstTxWarp>
            </a:bodyPr>
            <a:lstStyle/>
            <a:p>
              <a:endParaRPr lang="en-US" sz="1801"/>
            </a:p>
          </p:txBody>
        </p:sp>
        <p:sp>
          <p:nvSpPr>
            <p:cNvPr id="12" name="Freeform 7">
              <a:extLst>
                <a:ext uri="{FF2B5EF4-FFF2-40B4-BE49-F238E27FC236}">
                  <a16:creationId xmlns:a16="http://schemas.microsoft.com/office/drawing/2014/main" id="{8FAC1C95-F817-487C-B8B2-CF141FBB1C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88949" y="803186"/>
              <a:ext cx="409371" cy="5521414"/>
            </a:xfrm>
            <a:custGeom>
              <a:avLst/>
              <a:gdLst>
                <a:gd name="T0" fmla="*/ 209 w 209"/>
                <a:gd name="T1" fmla="*/ 2246 h 2358"/>
                <a:gd name="T2" fmla="*/ 0 w 209"/>
                <a:gd name="T3" fmla="*/ 2358 h 2358"/>
                <a:gd name="T4" fmla="*/ 0 w 209"/>
                <a:gd name="T5" fmla="*/ 111 h 2358"/>
                <a:gd name="T6" fmla="*/ 209 w 209"/>
                <a:gd name="T7" fmla="*/ 0 h 2358"/>
                <a:gd name="T8" fmla="*/ 209 w 209"/>
                <a:gd name="T9" fmla="*/ 2246 h 23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9" h="2358">
                  <a:moveTo>
                    <a:pt x="209" y="2246"/>
                  </a:moveTo>
                  <a:lnTo>
                    <a:pt x="0" y="2358"/>
                  </a:lnTo>
                  <a:lnTo>
                    <a:pt x="0" y="111"/>
                  </a:lnTo>
                  <a:lnTo>
                    <a:pt x="209" y="0"/>
                  </a:lnTo>
                  <a:lnTo>
                    <a:pt x="209" y="2246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1" rIns="91440" bIns="45721" numCol="1" anchor="t" anchorCtr="0" compatLnSpc="1">
              <a:prstTxWarp prst="textNoShape">
                <a:avLst/>
              </a:prstTxWarp>
            </a:bodyPr>
            <a:lstStyle/>
            <a:p>
              <a:endParaRPr lang="en-US" sz="1801"/>
            </a:p>
          </p:txBody>
        </p:sp>
        <p:sp>
          <p:nvSpPr>
            <p:cNvPr id="13" name="Rectangle 8">
              <a:extLst>
                <a:ext uri="{FF2B5EF4-FFF2-40B4-BE49-F238E27FC236}">
                  <a16:creationId xmlns:a16="http://schemas.microsoft.com/office/drawing/2014/main" id="{C2C5363A-D941-4AA1-8D38-D7E44A1E2E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13372" y="804101"/>
              <a:ext cx="3880238" cy="525164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1" rIns="91440" bIns="45721" numCol="1" anchor="t" anchorCtr="0" compatLnSpc="1">
              <a:prstTxWarp prst="textNoShape">
                <a:avLst/>
              </a:prstTxWarp>
            </a:bodyPr>
            <a:lstStyle/>
            <a:p>
              <a:endParaRPr lang="en-US" sz="1801"/>
            </a:p>
          </p:txBody>
        </p:sp>
      </p:grpSp>
      <p:sp>
        <p:nvSpPr>
          <p:cNvPr id="2" name="Rubrik 1">
            <a:extLst>
              <a:ext uri="{FF2B5EF4-FFF2-40B4-BE49-F238E27FC236}">
                <a16:creationId xmlns:a16="http://schemas.microsoft.com/office/drawing/2014/main" id="{11456AB6-CD02-4983-AA05-320733EB4F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8469" y="885653"/>
            <a:ext cx="3229803" cy="4624603"/>
          </a:xfrm>
        </p:spPr>
        <p:txBody>
          <a:bodyPr>
            <a:normAutofit/>
          </a:bodyPr>
          <a:lstStyle/>
          <a:p>
            <a:pPr algn="ctr"/>
            <a:r>
              <a:rPr lang="sv-SE" dirty="0">
                <a:solidFill>
                  <a:srgbClr val="FFFFFF"/>
                </a:solidFill>
                <a:cs typeface="Calibri Light"/>
              </a:rPr>
              <a:t>Primär</a:t>
            </a:r>
            <a:br>
              <a:rPr lang="sv-SE" dirty="0">
                <a:solidFill>
                  <a:srgbClr val="FFFFFF"/>
                </a:solidFill>
                <a:cs typeface="Calibri Light"/>
              </a:rPr>
            </a:br>
            <a:r>
              <a:rPr lang="sv-SE" dirty="0">
                <a:solidFill>
                  <a:srgbClr val="FFFFFF"/>
                </a:solidFill>
                <a:cs typeface="Calibri Light"/>
              </a:rPr>
              <a:t>granskning</a:t>
            </a:r>
          </a:p>
        </p:txBody>
      </p:sp>
      <p:pic>
        <p:nvPicPr>
          <p:cNvPr id="4" name="Bildobjekt 3" descr="En bild som visar text, skärmbild, nummer, Teckensnitt&#10;&#10;Automatiskt genererad beskrivning">
            <a:extLst>
              <a:ext uri="{FF2B5EF4-FFF2-40B4-BE49-F238E27FC236}">
                <a16:creationId xmlns:a16="http://schemas.microsoft.com/office/drawing/2014/main" id="{3C92431C-31F0-D083-6D01-D44062EB1F4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1266" y="0"/>
            <a:ext cx="7382749" cy="6876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27768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4508</TotalTime>
  <Words>579</Words>
  <Application>Microsoft Office PowerPoint</Application>
  <PresentationFormat>Bredbild</PresentationFormat>
  <Paragraphs>139</Paragraphs>
  <Slides>22</Slides>
  <Notes>6</Notes>
  <HiddenSlides>1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22</vt:i4>
      </vt:variant>
    </vt:vector>
  </HeadingPairs>
  <TitlesOfParts>
    <vt:vector size="26" baseType="lpstr">
      <vt:lpstr>Arial</vt:lpstr>
      <vt:lpstr>Calibri</vt:lpstr>
      <vt:lpstr>Calibri Light</vt:lpstr>
      <vt:lpstr>Office Theme</vt:lpstr>
      <vt:lpstr>MJG</vt:lpstr>
      <vt:lpstr>Bakgrund </vt:lpstr>
      <vt:lpstr>Metod</vt:lpstr>
      <vt:lpstr>Begrepp inom MJG</vt:lpstr>
      <vt:lpstr>Syfte</vt:lpstr>
      <vt:lpstr>Utveckling av markörer</vt:lpstr>
      <vt:lpstr>Markörerna</vt:lpstr>
      <vt:lpstr>Primär granskning</vt:lpstr>
      <vt:lpstr>Primär granskning</vt:lpstr>
      <vt:lpstr>Sekundär granskning</vt:lpstr>
      <vt:lpstr>MJG Sahlgrenska</vt:lpstr>
      <vt:lpstr>Presentera resultat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Sammanfattning</vt:lpstr>
      <vt:lpstr>Krav på resurser</vt:lpstr>
      <vt:lpstr>Pågående arbete</vt:lpstr>
      <vt:lpstr>Frågor?</vt:lpstr>
      <vt:lpstr>Litteratur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MJG</dc:title>
  <dc:creator/>
  <cp:lastModifiedBy>Niclas Packendorff</cp:lastModifiedBy>
  <cp:revision>663</cp:revision>
  <cp:lastPrinted>2023-08-23T10:34:28Z</cp:lastPrinted>
  <dcterms:created xsi:type="dcterms:W3CDTF">2022-01-17T08:14:28Z</dcterms:created>
  <dcterms:modified xsi:type="dcterms:W3CDTF">2023-09-12T14:57:48Z</dcterms:modified>
</cp:coreProperties>
</file>