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handoutMasterIdLst>
    <p:handoutMasterId r:id="rId9"/>
  </p:handoutMasterIdLst>
  <p:sldIdLst>
    <p:sldId id="959" r:id="rId2"/>
    <p:sldId id="962" r:id="rId3"/>
    <p:sldId id="1331" r:id="rId4"/>
    <p:sldId id="1332" r:id="rId5"/>
    <p:sldId id="376" r:id="rId6"/>
    <p:sldId id="1333" r:id="rId7"/>
  </p:sldIdLst>
  <p:sldSz cx="9144000" cy="6858000" type="screen4x3"/>
  <p:notesSz cx="67945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E8A"/>
    <a:srgbClr val="0025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8" y="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575210589651029E-2"/>
          <c:y val="0.10266159695817491"/>
          <c:w val="0.92017134505397424"/>
          <c:h val="0.720532319391634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rgbClr val="002060"/>
            </a:solidFill>
            <a:ln w="38076">
              <a:solidFill>
                <a:schemeClr val="tx2"/>
              </a:solidFill>
              <a:prstDash val="solid"/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Sheet1!$A$2:$A$11</c:f>
              <c:strCache>
                <c:ptCount val="10"/>
                <c:pt idx="0">
                  <c:v>Jämtland</c:v>
                </c:pt>
                <c:pt idx="1">
                  <c:v>Dalarna</c:v>
                </c:pt>
                <c:pt idx="2">
                  <c:v>Västra Götaland  </c:v>
                </c:pt>
                <c:pt idx="3">
                  <c:v>Sörmland</c:v>
                </c:pt>
                <c:pt idx="4">
                  <c:v>Värmland</c:v>
                </c:pt>
                <c:pt idx="5">
                  <c:v>Västernorrland</c:v>
                </c:pt>
                <c:pt idx="6">
                  <c:v>Halland</c:v>
                </c:pt>
                <c:pt idx="7">
                  <c:v>Örebro</c:v>
                </c:pt>
                <c:pt idx="8">
                  <c:v>Blekinge</c:v>
                </c:pt>
                <c:pt idx="9">
                  <c:v>Jönköping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28</c:v>
                </c:pt>
                <c:pt idx="1">
                  <c:v>18</c:v>
                </c:pt>
                <c:pt idx="2">
                  <c:v>18</c:v>
                </c:pt>
                <c:pt idx="3">
                  <c:v>16</c:v>
                </c:pt>
                <c:pt idx="4">
                  <c:v>16</c:v>
                </c:pt>
                <c:pt idx="5">
                  <c:v>15</c:v>
                </c:pt>
                <c:pt idx="6">
                  <c:v>15</c:v>
                </c:pt>
                <c:pt idx="7">
                  <c:v>14</c:v>
                </c:pt>
                <c:pt idx="8">
                  <c:v>13</c:v>
                </c:pt>
                <c:pt idx="9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8E-42D9-A787-7753A96CB2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3887384"/>
        <c:axId val="1"/>
      </c:barChart>
      <c:catAx>
        <c:axId val="203887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199" b="1" i="0" u="none" strike="noStrike" baseline="0">
                <a:solidFill>
                  <a:srgbClr val="002060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1"/>
        <c:crossesAt val="0"/>
        <c:auto val="1"/>
        <c:lblAlgn val="ctr"/>
        <c:lblOffset val="100"/>
        <c:noMultiLvlLbl val="0"/>
      </c:catAx>
      <c:valAx>
        <c:axId val="1"/>
        <c:scaling>
          <c:orientation val="minMax"/>
          <c:max val="50"/>
          <c:min val="0"/>
        </c:scaling>
        <c:delete val="0"/>
        <c:axPos val="l"/>
        <c:majorGridlines>
          <c:spPr>
            <a:ln w="3173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899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sv-SE" b="1" dirty="0">
                    <a:solidFill>
                      <a:srgbClr val="002060"/>
                    </a:solidFill>
                  </a:rPr>
                  <a:t>Medelvärde   Min</a:t>
                </a:r>
              </a:p>
            </c:rich>
          </c:tx>
          <c:layout>
            <c:manualLayout>
              <c:xMode val="edge"/>
              <c:yMode val="edge"/>
              <c:x val="1.2039464946399769E-2"/>
              <c:y val="2.5396825396825397E-3"/>
            </c:manualLayout>
          </c:layout>
          <c:overlay val="0"/>
          <c:spPr>
            <a:noFill/>
            <a:ln w="25384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99" b="1" i="0" u="none" strike="noStrike" baseline="0">
                <a:solidFill>
                  <a:srgbClr val="002060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203887384"/>
        <c:crosses val="autoZero"/>
        <c:crossBetween val="between"/>
        <c:majorUnit val="10"/>
        <c:minorUnit val="5"/>
      </c:valAx>
      <c:spPr>
        <a:noFill/>
        <a:ln w="12692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49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12D695D3-D214-4FA8-80C2-A1083D3734A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 altLang="sv-SE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A28FF505-0005-4296-8327-6093D5E1B4F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17" y="0"/>
            <a:ext cx="2944283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 altLang="sv-SE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4290BF36-8C3E-4815-8719-7BF671CB3D9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44283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 altLang="sv-SE"/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9EFA8C3E-591B-4B51-B4B3-70B77AB3B76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17" y="9410700"/>
            <a:ext cx="2944283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8A142E0-B6A8-449F-88A3-7668490D8899}" type="slidenum">
              <a:rPr lang="en-GB" altLang="sv-SE"/>
              <a:pPr>
                <a:defRPr/>
              </a:pPr>
              <a:t>‹#›</a:t>
            </a:fld>
            <a:endParaRPr lang="en-GB" altLang="sv-S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B41AC0BD-D1B4-4E69-B502-A9FD812D99F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485A1A9D-004A-475D-BF69-E5C0478D31E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8645" y="0"/>
            <a:ext cx="2944283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3D20070-B39C-414E-A81B-2139A1A3767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7829" name="Rectangle 5">
            <a:extLst>
              <a:ext uri="{FF2B5EF4-FFF2-40B4-BE49-F238E27FC236}">
                <a16:creationId xmlns:a16="http://schemas.microsoft.com/office/drawing/2014/main" id="{5762DB1C-9BD0-45D2-81E5-9BCA676B613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noProof="0"/>
              <a:t>Click to edit Master text styles</a:t>
            </a:r>
          </a:p>
          <a:p>
            <a:pPr lvl="1"/>
            <a:r>
              <a:rPr lang="sv-SE" altLang="sv-SE" noProof="0"/>
              <a:t>Second level</a:t>
            </a:r>
          </a:p>
          <a:p>
            <a:pPr lvl="2"/>
            <a:r>
              <a:rPr lang="sv-SE" altLang="sv-SE" noProof="0"/>
              <a:t>Third level</a:t>
            </a:r>
          </a:p>
          <a:p>
            <a:pPr lvl="3"/>
            <a:r>
              <a:rPr lang="sv-SE" altLang="sv-SE" noProof="0"/>
              <a:t>Fourth level</a:t>
            </a:r>
          </a:p>
          <a:p>
            <a:pPr lvl="4"/>
            <a:r>
              <a:rPr lang="sv-SE" altLang="sv-SE" noProof="0"/>
              <a:t>Fifth level</a:t>
            </a:r>
          </a:p>
        </p:txBody>
      </p:sp>
      <p:sp>
        <p:nvSpPr>
          <p:cNvPr id="77830" name="Rectangle 6">
            <a:extLst>
              <a:ext uri="{FF2B5EF4-FFF2-40B4-BE49-F238E27FC236}">
                <a16:creationId xmlns:a16="http://schemas.microsoft.com/office/drawing/2014/main" id="{DBE46A64-2907-49B4-8F87-3A11120E7CB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981"/>
            <a:ext cx="2944283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77831" name="Rectangle 7">
            <a:extLst>
              <a:ext uri="{FF2B5EF4-FFF2-40B4-BE49-F238E27FC236}">
                <a16:creationId xmlns:a16="http://schemas.microsoft.com/office/drawing/2014/main" id="{3284994C-9434-4C6B-BE04-3352DC9345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645" y="9408981"/>
            <a:ext cx="2944283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E33591B-A828-4B2B-802E-D11966B520F9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FE7EB507-3E19-484C-8355-01F5594AB8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06E80FA-9CD9-4F45-96DF-C31F120876C3}" type="slidenum">
              <a:rPr lang="sv-SE" altLang="sv-SE" sz="1200"/>
              <a:pPr/>
              <a:t>2</a:t>
            </a:fld>
            <a:endParaRPr lang="sv-SE" altLang="sv-SE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59DCA164-EC94-4729-BC11-66DDC9DCB2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D45A32EF-6A91-4E63-9BD7-7489285269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192318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E3CA0B04-9447-76E3-6A0C-AAD89BDE2A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3FA076D-F0D5-4816-8F66-5CCDE5500907}" type="slidenum">
              <a:rPr lang="sv-SE" altLang="sv-SE" sz="1200"/>
              <a:pPr/>
              <a:t>5</a:t>
            </a:fld>
            <a:endParaRPr lang="sv-SE" altLang="sv-SE" sz="1200"/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0771E8A5-E730-416C-B055-078B629826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C989658B-624F-7F24-863E-0177029EED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v-SE" alt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E3CA0B04-9447-76E3-6A0C-AAD89BDE2A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3FA076D-F0D5-4816-8F66-5CCDE5500907}" type="slidenum">
              <a:rPr lang="sv-SE" altLang="sv-SE" sz="1200"/>
              <a:pPr/>
              <a:t>6</a:t>
            </a:fld>
            <a:endParaRPr lang="sv-SE" altLang="sv-SE" sz="1200"/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0771E8A5-E730-416C-B055-078B629826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C989658B-624F-7F24-863E-0177029EED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132247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165A1CD-CA87-9143-F9E3-169BE2EE92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60EC65-5686-E3E3-D50B-8051E7DAC1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55A551-09A3-540C-1B25-7923504F65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D6F70-9767-4D8B-AD99-8406E4127A2B}" type="slidenum">
              <a:rPr lang="en-US" altLang="sv-SE"/>
              <a:pPr>
                <a:defRPr/>
              </a:pPr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890724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B45CD4-0A17-1283-A3A5-134C9F7C0B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6D6267-C8D3-B055-C22C-BB57935701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1301B9-F343-8E7E-2642-565AC1E493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07CD4-6347-4A28-BCAC-666623D8FAC3}" type="slidenum">
              <a:rPr lang="en-US" altLang="sv-SE"/>
              <a:pPr>
                <a:defRPr/>
              </a:pPr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1346203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3F1198-344E-9FC1-8387-F2F8028262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A5F50D-5081-68C5-A163-1E603DC8B2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8A15CC-48DD-5E4F-835D-E694666875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81FF0-CC0B-47E4-AB8A-C658AED20D5C}" type="slidenum">
              <a:rPr lang="en-US" altLang="sv-SE"/>
              <a:pPr>
                <a:defRPr/>
              </a:pPr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3269631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iagram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sv-SE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29C5C98-3D2D-5D83-4E0B-6C95F8E55A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CE32A3F-E531-8842-5D27-C45625344C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C35514-ED39-C521-4C0D-0202A202BA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7CEF3-CBDB-4892-BBF4-CA5F71856E73}" type="slidenum">
              <a:rPr lang="en-US" altLang="sv-SE"/>
              <a:pPr>
                <a:defRPr/>
              </a:pPr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1762054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P_sidfot" descr="PP_sidfot">
            <a:extLst>
              <a:ext uri="{FF2B5EF4-FFF2-40B4-BE49-F238E27FC236}">
                <a16:creationId xmlns:a16="http://schemas.microsoft.com/office/drawing/2014/main" id="{AFE6A192-F3E8-0CB1-D9F7-AA6AF48A2F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0" t="31305" r="1286" b="21519"/>
          <a:stretch>
            <a:fillRect/>
          </a:stretch>
        </p:blipFill>
        <p:spPr bwMode="auto">
          <a:xfrm>
            <a:off x="0" y="6169025"/>
            <a:ext cx="91440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3" name="VGSahl_Ne" descr="VGSahl_Ne">
            <a:extLst>
              <a:ext uri="{FF2B5EF4-FFF2-40B4-BE49-F238E27FC236}">
                <a16:creationId xmlns:a16="http://schemas.microsoft.com/office/drawing/2014/main" id="{D355EE4E-1806-488F-0DD3-7B7E2D4F19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" y="6353175"/>
            <a:ext cx="1933575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4" name="Brev" descr="Brev">
            <a:extLst>
              <a:ext uri="{FF2B5EF4-FFF2-40B4-BE49-F238E27FC236}">
                <a16:creationId xmlns:a16="http://schemas.microsoft.com/office/drawing/2014/main" id="{430BBA1D-5BCD-8C2B-CF91-826D461AB9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204788"/>
            <a:ext cx="2909888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3" name="Titeltext"/>
          <p:cNvSpPr txBox="1">
            <a:spLocks noGrp="1"/>
          </p:cNvSpPr>
          <p:nvPr>
            <p:ph type="title"/>
          </p:nvPr>
        </p:nvSpPr>
        <p:spPr>
          <a:xfrm>
            <a:off x="457200" y="773113"/>
            <a:ext cx="8229601" cy="1143001"/>
          </a:xfrm>
          <a:prstGeom prst="rect">
            <a:avLst/>
          </a:prstGeom>
        </p:spPr>
        <p:txBody>
          <a:bodyPr lIns="65023" tIns="65023" rIns="65023" bIns="65023"/>
          <a:lstStyle>
            <a:lvl1pPr defTabSz="914367">
              <a:defRPr sz="4359">
                <a:solidFill>
                  <a:srgbClr val="00609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Titeltext</a:t>
            </a:r>
          </a:p>
        </p:txBody>
      </p:sp>
      <p:sp>
        <p:nvSpPr>
          <p:cNvPr id="5" name="Diabildsnummer">
            <a:extLst>
              <a:ext uri="{FF2B5EF4-FFF2-40B4-BE49-F238E27FC236}">
                <a16:creationId xmlns:a16="http://schemas.microsoft.com/office/drawing/2014/main" id="{BE5B3EE9-C282-7D1A-96A0-20B6500B9EE8}"/>
              </a:ext>
            </a:extLst>
          </p:cNvPr>
          <p:cNvSpPr txBox="1">
            <a:spLocks noGrp="1"/>
          </p:cNvSpPr>
          <p:nvPr>
            <p:ph type="sldNum" sz="quarter" idx="10"/>
          </p:nvPr>
        </p:nvSpPr>
        <p:spPr>
          <a:xfrm>
            <a:off x="8751888" y="6553200"/>
            <a:ext cx="239712" cy="230188"/>
          </a:xfrm>
        </p:spPr>
        <p:txBody>
          <a:bodyPr lIns="65023" tIns="65023" rIns="65023" bIns="65023"/>
          <a:lstStyle>
            <a:lvl1pPr defTabSz="912813">
              <a:defRPr sz="9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>
              <a:defRPr/>
            </a:pPr>
            <a:fld id="{48E11F0F-E278-4065-9E59-E2363B6D0FDC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962582866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P_mall_SU_Ra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P_sidfot.pdf" descr="PP_sidfot.pdf">
            <a:extLst>
              <a:ext uri="{FF2B5EF4-FFF2-40B4-BE49-F238E27FC236}">
                <a16:creationId xmlns:a16="http://schemas.microsoft.com/office/drawing/2014/main" id="{5538B11A-AF88-1125-D05B-8F0007173206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7" t="31219" r="1318" b="21733"/>
          <a:stretch>
            <a:fillRect/>
          </a:stretch>
        </p:blipFill>
        <p:spPr bwMode="auto">
          <a:xfrm>
            <a:off x="0" y="6169025"/>
            <a:ext cx="91440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3" name="VGSahl_Ne.pdf" descr="VGSahl_Ne.pdf">
            <a:extLst>
              <a:ext uri="{FF2B5EF4-FFF2-40B4-BE49-F238E27FC236}">
                <a16:creationId xmlns:a16="http://schemas.microsoft.com/office/drawing/2014/main" id="{DC6661DB-3D93-7ACF-6187-42401196EE8D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" y="6353175"/>
            <a:ext cx="193357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41" name="Titeltext"/>
          <p:cNvSpPr txBox="1">
            <a:spLocks noGrp="1"/>
          </p:cNvSpPr>
          <p:nvPr>
            <p:ph type="title"/>
          </p:nvPr>
        </p:nvSpPr>
        <p:spPr>
          <a:xfrm>
            <a:off x="455414" y="690563"/>
            <a:ext cx="8233173" cy="1303735"/>
          </a:xfrm>
          <a:prstGeom prst="rect">
            <a:avLst/>
          </a:prstGeom>
        </p:spPr>
        <p:txBody>
          <a:bodyPr>
            <a:noAutofit/>
          </a:bodyPr>
          <a:lstStyle>
            <a:lvl1pPr marL="40638" marR="40638" defTabSz="910796">
              <a:defRPr sz="4078">
                <a:solidFill>
                  <a:srgbClr val="0074A9"/>
                </a:solidFill>
                <a:uFill>
                  <a:solidFill>
                    <a:srgbClr val="0074A9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Titeltext</a:t>
            </a:r>
          </a:p>
        </p:txBody>
      </p:sp>
      <p:sp>
        <p:nvSpPr>
          <p:cNvPr id="142" name="Brödtext nivå ett…"/>
          <p:cNvSpPr txBox="1">
            <a:spLocks noGrp="1"/>
          </p:cNvSpPr>
          <p:nvPr>
            <p:ph type="body" idx="1"/>
          </p:nvPr>
        </p:nvSpPr>
        <p:spPr>
          <a:xfrm>
            <a:off x="455414" y="1998663"/>
            <a:ext cx="8233173" cy="4859338"/>
          </a:xfrm>
          <a:prstGeom prst="rect">
            <a:avLst/>
          </a:prstGeom>
        </p:spPr>
        <p:txBody>
          <a:bodyPr>
            <a:noAutofit/>
          </a:bodyPr>
          <a:lstStyle>
            <a:lvl1pPr marL="258708" marR="40638" indent="-230134" defTabSz="910796">
              <a:spcBef>
                <a:spcPts val="703"/>
              </a:spcBef>
              <a:buClr>
                <a:srgbClr val="0074A9"/>
              </a:buClr>
              <a:buSzPct val="100000"/>
              <a:buChar char=""/>
              <a:defRPr sz="2953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  <a:lvl2pPr marL="540368" marR="40638" indent="-190336" defTabSz="910796">
              <a:spcBef>
                <a:spcPts val="633"/>
              </a:spcBef>
              <a:buClr>
                <a:srgbClr val="0074A9"/>
              </a:buClr>
              <a:buSzPct val="100000"/>
              <a:buFont typeface="Arial"/>
              <a:buChar char="–"/>
              <a:defRPr sz="253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2pPr>
            <a:lvl3pPr marL="813307" marR="40638" indent="-141819" defTabSz="910796">
              <a:spcBef>
                <a:spcPts val="492"/>
              </a:spcBef>
              <a:buClr>
                <a:srgbClr val="0074A9"/>
              </a:buClr>
              <a:buSzPct val="100000"/>
              <a:buChar char=""/>
              <a:defRPr sz="2109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3pPr>
            <a:lvl4pPr marL="1130713" marR="40638" indent="-137767" defTabSz="910796">
              <a:spcBef>
                <a:spcPts val="422"/>
              </a:spcBef>
              <a:buSzPct val="100000"/>
              <a:buChar char="–"/>
              <a:defRPr sz="1687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4pPr>
            <a:lvl5pPr marL="1452170" marR="40638" indent="-137767" defTabSz="910796">
              <a:spcBef>
                <a:spcPts val="422"/>
              </a:spcBef>
              <a:buSzPct val="100000"/>
              <a:buChar char="»"/>
              <a:defRPr sz="1687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4" name="Diabildsnummer">
            <a:extLst>
              <a:ext uri="{FF2B5EF4-FFF2-40B4-BE49-F238E27FC236}">
                <a16:creationId xmlns:a16="http://schemas.microsoft.com/office/drawing/2014/main" id="{49E54A3F-C2A0-EAEA-354A-403027D7AC11}"/>
              </a:ext>
            </a:extLst>
          </p:cNvPr>
          <p:cNvSpPr txBox="1">
            <a:spLocks noGrp="1"/>
          </p:cNvSpPr>
          <p:nvPr>
            <p:ph type="sldNum" sz="quarter" idx="10"/>
          </p:nvPr>
        </p:nvSpPr>
        <p:spPr>
          <a:xfrm>
            <a:off x="7824788" y="6554788"/>
            <a:ext cx="200025" cy="192087"/>
          </a:xfrm>
        </p:spPr>
        <p:txBody>
          <a:bodyPr/>
          <a:lstStyle>
            <a:lvl1pPr defTabSz="579438">
              <a:defRPr sz="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>
              <a:defRPr/>
            </a:pPr>
            <a:fld id="{C5CFA6BB-326D-4EBF-8565-9532431B9429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441101922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5E2A7EA-F1C4-3E1B-D025-200BB5D792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F3D8726-CD77-AF3E-C932-314B993A8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A279876-3C0A-2D0A-ACC9-CB9C88BFC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CB80A-7AFA-4C08-A622-7C97C4D507DC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531825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D18D44-3CD9-4B02-262D-32D0ABF665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7087A1-7E18-048B-7024-0828C0B684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EDBBF7-BCB9-1FE4-CD28-2B52CF0BD3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46153-B963-437A-8AB3-857DA9CD2BAF}" type="slidenum">
              <a:rPr lang="en-US" altLang="sv-SE"/>
              <a:pPr>
                <a:defRPr/>
              </a:pPr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281393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6732C49-4322-4D91-82A5-3EAF986416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FEAAE8-469F-6779-CEE5-BA56B7FDD9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951BCF-8AC4-08C0-1FBF-D7668B4962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4688B-367C-4409-B074-27F5B2C36423}" type="slidenum">
              <a:rPr lang="en-US" altLang="sv-SE"/>
              <a:pPr>
                <a:defRPr/>
              </a:pPr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329336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C267AD-C18E-9C5E-E321-9546B0BE2F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4806F4-683E-3217-B2E9-0D0DBA2F25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34DE83-06AA-EA38-6FF3-7DC893E39F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20B41-95E2-47E7-802E-D88677FBB11B}" type="slidenum">
              <a:rPr lang="en-US" altLang="sv-SE"/>
              <a:pPr>
                <a:defRPr/>
              </a:pPr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4117237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87E0938-CE47-0833-C3BE-7EA9EECE7A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11E3F30-A030-26AE-79E3-0E3493C083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4B4F206-16F5-053C-755F-622F02AF47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C48B5-22E7-42A9-BD4C-4D1677880C7D}" type="slidenum">
              <a:rPr lang="en-US" altLang="sv-SE"/>
              <a:pPr>
                <a:defRPr/>
              </a:pPr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952616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3A5BA82-BD81-7CB0-48DD-451B593FE4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D9E6B8A-4500-A89E-03CA-F4BCFAD4E5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46FDF5E-668A-296B-2463-514046D852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3F09C-211D-44C3-8D95-C166F34E9969}" type="slidenum">
              <a:rPr lang="en-US" altLang="sv-SE"/>
              <a:pPr>
                <a:defRPr/>
              </a:pPr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2827003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9139B1E-9743-C691-E39F-BDA95E288A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AC3CC89-F5AC-F65A-EFF9-389C8E3947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98F1A2D-25D1-121A-2D99-1CEC1150D9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7E2A2-AB8C-467B-AA58-E54B5651DA1B}" type="slidenum">
              <a:rPr lang="en-US" altLang="sv-SE"/>
              <a:pPr>
                <a:defRPr/>
              </a:pPr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2085278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7BEE06-035D-9886-F2AC-7034549D88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F8AF76-1FEA-F757-BB6D-0491CF264E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F3BD57-0CC5-31AA-CDAD-FD90E6133E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211FE-27EF-4E47-9915-3727682273E3}" type="slidenum">
              <a:rPr lang="en-US" altLang="sv-SE"/>
              <a:pPr>
                <a:defRPr/>
              </a:pPr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1529749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73AC82-4481-0624-D5B3-2C6437C478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FE0412-75EE-9FE4-E7EC-60D4E2F243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E48A7F-97FB-415C-D8FC-E5BECBAD5B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D699C-6C87-4A5B-ABF6-6B729C3989BD}" type="slidenum">
              <a:rPr lang="en-US" altLang="sv-SE"/>
              <a:pPr>
                <a:defRPr/>
              </a:pPr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1603454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1C5D191-C032-23D6-7F0E-291D537478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SE"/>
              <a:t>Klicka här för att ändra format på bakgrundsrubriken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D11A455-058A-4610-C083-37C1A5AB01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SE"/>
              <a:t>Klicka här för att ändra format på bakgrundstexten</a:t>
            </a:r>
          </a:p>
          <a:p>
            <a:pPr lvl="1"/>
            <a:r>
              <a:rPr lang="en-US" altLang="sv-SE"/>
              <a:t>Nivå två</a:t>
            </a:r>
          </a:p>
          <a:p>
            <a:pPr lvl="2"/>
            <a:r>
              <a:rPr lang="en-US" altLang="sv-SE"/>
              <a:t>Nivå tre</a:t>
            </a:r>
          </a:p>
          <a:p>
            <a:pPr lvl="3"/>
            <a:r>
              <a:rPr lang="en-US" altLang="sv-SE"/>
              <a:t>Nivå fyra</a:t>
            </a:r>
          </a:p>
          <a:p>
            <a:pPr lvl="4"/>
            <a:r>
              <a:rPr lang="en-US" altLang="sv-SE"/>
              <a:t>Nivå fem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F1DE2753-6E5E-1E31-AA56-2C75A58FD79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7249710A-A887-998C-EF2E-9F3DCE642FC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0CE64FB0-324A-BD47-DCDD-A883C0156E4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5ACFF8B-78AA-4769-8E7E-E14AB40E3F65}" type="slidenum">
              <a:rPr lang="en-US" altLang="sv-SE"/>
              <a:pPr>
                <a:defRPr/>
              </a:pPr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318975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Platshållare för bildnummer 5">
            <a:extLst>
              <a:ext uri="{FF2B5EF4-FFF2-40B4-BE49-F238E27FC236}">
                <a16:creationId xmlns:a16="http://schemas.microsoft.com/office/drawing/2014/main" id="{E3FF1950-D82D-A4F9-036D-8B12569B3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8E7330-B16A-4C06-A199-08B5CDAEA9F6}" type="slidenum">
              <a:rPr kumimoji="0" lang="en-US" altLang="sv-SE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sv-S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92994F01-E40B-5CE7-65FA-7DF6258C9E5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58126" y="2692416"/>
            <a:ext cx="7921625" cy="3168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GB" altLang="sv-SE" sz="40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" panose="02040604050505020304" pitchFamily="18" charset="0"/>
              </a:rPr>
              <a:t>Johan Herlitz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defRPr/>
            </a:pPr>
            <a:r>
              <a:rPr lang="en-GB" altLang="sv-SE" sz="32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Professor </a:t>
            </a:r>
            <a:r>
              <a:rPr lang="en-GB" altLang="sv-SE" sz="3200" b="1" i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GB" altLang="sv-SE" sz="32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prehospital </a:t>
            </a:r>
            <a:r>
              <a:rPr lang="en-GB" altLang="sv-SE" sz="3200" b="1" i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akutsjukvård</a:t>
            </a:r>
            <a:endParaRPr lang="en-GB" altLang="sv-SE" sz="3200" b="1" i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defRPr/>
            </a:pPr>
            <a:endParaRPr lang="en-GB" altLang="sv-SE" sz="1000" b="1" i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5000"/>
              </a:lnSpc>
              <a:spcBef>
                <a:spcPct val="10000"/>
              </a:spcBef>
              <a:defRPr/>
            </a:pPr>
            <a:r>
              <a:rPr lang="en-GB" altLang="sv-SE" sz="2800" b="1" dirty="0" err="1">
                <a:solidFill>
                  <a:srgbClr val="000099"/>
                </a:solidFill>
              </a:rPr>
              <a:t>Västa</a:t>
            </a:r>
            <a:r>
              <a:rPr lang="en-GB" altLang="sv-SE" sz="2800" b="1" dirty="0">
                <a:solidFill>
                  <a:srgbClr val="000099"/>
                </a:solidFill>
              </a:rPr>
              <a:t> </a:t>
            </a:r>
            <a:r>
              <a:rPr lang="en-GB" altLang="sv-SE" sz="2800" b="1" dirty="0" err="1">
                <a:solidFill>
                  <a:srgbClr val="000099"/>
                </a:solidFill>
              </a:rPr>
              <a:t>Götalands</a:t>
            </a:r>
            <a:r>
              <a:rPr lang="en-GB" altLang="sv-SE" sz="2800" b="1" dirty="0">
                <a:solidFill>
                  <a:srgbClr val="000099"/>
                </a:solidFill>
              </a:rPr>
              <a:t> </a:t>
            </a:r>
            <a:r>
              <a:rPr lang="en-GB" altLang="sv-SE" sz="2800" b="1" dirty="0" err="1">
                <a:solidFill>
                  <a:srgbClr val="000099"/>
                </a:solidFill>
              </a:rPr>
              <a:t>Center</a:t>
            </a:r>
            <a:r>
              <a:rPr lang="en-GB" altLang="sv-SE" sz="2800" b="1" dirty="0">
                <a:solidFill>
                  <a:srgbClr val="000099"/>
                </a:solidFill>
              </a:rPr>
              <a:t> </a:t>
            </a:r>
            <a:r>
              <a:rPr lang="en-GB" altLang="sv-SE" sz="2800" b="1" dirty="0" err="1">
                <a:solidFill>
                  <a:srgbClr val="000099"/>
                </a:solidFill>
              </a:rPr>
              <a:t>för</a:t>
            </a:r>
            <a:r>
              <a:rPr lang="en-GB" altLang="sv-SE" sz="2800" b="1" dirty="0">
                <a:solidFill>
                  <a:srgbClr val="000099"/>
                </a:solidFill>
              </a:rPr>
              <a:t> </a:t>
            </a:r>
            <a:r>
              <a:rPr lang="en-GB" altLang="sv-SE" sz="2800" b="1" dirty="0" err="1">
                <a:solidFill>
                  <a:srgbClr val="000099"/>
                </a:solidFill>
              </a:rPr>
              <a:t>utveckling</a:t>
            </a:r>
            <a:r>
              <a:rPr lang="en-GB" altLang="sv-SE" sz="2800" b="1" dirty="0">
                <a:solidFill>
                  <a:srgbClr val="000099"/>
                </a:solidFill>
              </a:rPr>
              <a:t> </a:t>
            </a:r>
            <a:r>
              <a:rPr lang="en-GB" altLang="sv-SE" sz="2800" b="1" dirty="0" err="1">
                <a:solidFill>
                  <a:srgbClr val="000099"/>
                </a:solidFill>
              </a:rPr>
              <a:t>av</a:t>
            </a:r>
            <a:r>
              <a:rPr lang="en-GB" altLang="sv-SE" sz="2800" b="1" dirty="0">
                <a:solidFill>
                  <a:srgbClr val="000099"/>
                </a:solidFill>
              </a:rPr>
              <a:t> prehospital </a:t>
            </a:r>
            <a:r>
              <a:rPr lang="en-GB" altLang="sv-SE" sz="2800" b="1" dirty="0" err="1">
                <a:solidFill>
                  <a:srgbClr val="000099"/>
                </a:solidFill>
              </a:rPr>
              <a:t>akutsjukvård</a:t>
            </a:r>
            <a:r>
              <a:rPr lang="en-GB" altLang="sv-SE" sz="2800" b="1" dirty="0">
                <a:solidFill>
                  <a:srgbClr val="000099"/>
                </a:solidFill>
              </a:rPr>
              <a:t> </a:t>
            </a:r>
          </a:p>
          <a:p>
            <a:pPr eaLnBrk="1" hangingPunct="1">
              <a:lnSpc>
                <a:spcPct val="95000"/>
              </a:lnSpc>
              <a:spcBef>
                <a:spcPct val="10000"/>
              </a:spcBef>
              <a:defRPr/>
            </a:pPr>
            <a:endParaRPr lang="en-GB" altLang="sv-SE" sz="900" b="1" dirty="0">
              <a:solidFill>
                <a:srgbClr val="000099"/>
              </a:solidFill>
            </a:endParaRPr>
          </a:p>
          <a:p>
            <a:pPr eaLnBrk="1" hangingPunct="1">
              <a:lnSpc>
                <a:spcPct val="95000"/>
              </a:lnSpc>
              <a:spcBef>
                <a:spcPct val="10000"/>
              </a:spcBef>
              <a:defRPr/>
            </a:pPr>
            <a:r>
              <a:rPr lang="en-GB" altLang="sv-SE" sz="2800" b="1" dirty="0" err="1">
                <a:solidFill>
                  <a:srgbClr val="000099"/>
                </a:solidFill>
              </a:rPr>
              <a:t>Högskolan</a:t>
            </a:r>
            <a:r>
              <a:rPr lang="en-GB" altLang="sv-SE" sz="2800" b="1" dirty="0">
                <a:solidFill>
                  <a:srgbClr val="000099"/>
                </a:solidFill>
              </a:rPr>
              <a:t> </a:t>
            </a:r>
            <a:r>
              <a:rPr lang="en-GB" altLang="sv-SE" sz="2800" b="1" dirty="0" err="1">
                <a:solidFill>
                  <a:srgbClr val="000099"/>
                </a:solidFill>
              </a:rPr>
              <a:t>i</a:t>
            </a:r>
            <a:r>
              <a:rPr lang="en-GB" altLang="sv-SE" sz="2800" b="1" dirty="0">
                <a:solidFill>
                  <a:srgbClr val="000099"/>
                </a:solidFill>
              </a:rPr>
              <a:t> </a:t>
            </a:r>
            <a:r>
              <a:rPr lang="en-GB" altLang="sv-SE" sz="2800" b="1" dirty="0" err="1">
                <a:solidFill>
                  <a:srgbClr val="000099"/>
                </a:solidFill>
              </a:rPr>
              <a:t>Borås</a:t>
            </a:r>
            <a:endParaRPr lang="en-GB" altLang="sv-SE" sz="2800" b="1" dirty="0">
              <a:solidFill>
                <a:srgbClr val="000099"/>
              </a:solidFill>
            </a:endParaRP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9DCD4844-16CB-1A2E-66ED-E2F246C02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126" y="11021"/>
            <a:ext cx="8334353" cy="1555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355600" algn="l"/>
                <a:tab pos="5334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55600" algn="l"/>
                <a:tab pos="5334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55600" algn="l"/>
                <a:tab pos="533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55600" algn="l"/>
                <a:tab pos="533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55600" algn="l"/>
                <a:tab pos="533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  <a:tab pos="533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  <a:tab pos="533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  <a:tab pos="533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  <a:tab pos="533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533400" algn="l"/>
              </a:tabLst>
              <a:defRPr/>
            </a:pPr>
            <a:r>
              <a:rPr kumimoji="0" lang="sv-SE" altLang="sv-SE" sz="54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		 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525" algn="l"/>
                <a:tab pos="358775" algn="l"/>
              </a:tabLst>
              <a:defRPr/>
            </a:pPr>
            <a:r>
              <a:rPr kumimoji="0" lang="sv-SE" altLang="sv-SE" sz="40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525" algn="l"/>
                <a:tab pos="358775" algn="l"/>
              </a:tabLst>
              <a:defRPr/>
            </a:pPr>
            <a:r>
              <a:rPr kumimoji="0" lang="sv-SE" altLang="sv-SE" sz="3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Ambulansens responstid vid trauma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525" algn="l"/>
                <a:tab pos="358775" algn="l"/>
              </a:tabLst>
              <a:defRPr/>
            </a:pPr>
            <a:endParaRPr kumimoji="0" lang="sv-SE" altLang="sv-SE" sz="12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525" algn="l"/>
                <a:tab pos="358775" algn="l"/>
              </a:tabLst>
              <a:defRPr/>
            </a:pPr>
            <a:r>
              <a:rPr kumimoji="0" lang="sv-SE" altLang="sv-SE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Variation och påverkan på överlevnad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533400" algn="l"/>
              </a:tabLst>
              <a:defRPr/>
            </a:pPr>
            <a:br>
              <a:rPr kumimoji="0" lang="sv-SE" altLang="sv-SE" sz="48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br>
              <a:rPr kumimoji="0" lang="sv-SE" altLang="sv-SE" sz="8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sv-SE" altLang="sv-SE" sz="8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                              </a:t>
            </a:r>
            <a:endParaRPr kumimoji="0" lang="en-GB" altLang="sv-SE" sz="36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197" name="Line 4">
            <a:extLst>
              <a:ext uri="{FF2B5EF4-FFF2-40B4-BE49-F238E27FC236}">
                <a16:creationId xmlns:a16="http://schemas.microsoft.com/office/drawing/2014/main" id="{E2AE6DF2-309D-BB53-FD49-5A6BEC02B4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749" y="2004281"/>
            <a:ext cx="8191080" cy="10340"/>
          </a:xfrm>
          <a:prstGeom prst="line">
            <a:avLst/>
          </a:prstGeom>
          <a:noFill/>
          <a:ln w="635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198" name="Line 5">
            <a:extLst>
              <a:ext uri="{FF2B5EF4-FFF2-40B4-BE49-F238E27FC236}">
                <a16:creationId xmlns:a16="http://schemas.microsoft.com/office/drawing/2014/main" id="{E8AA694B-F9B4-C804-8EA6-F1BA511CAF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892479" y="249628"/>
            <a:ext cx="0" cy="1723633"/>
          </a:xfrm>
          <a:prstGeom prst="line">
            <a:avLst/>
          </a:prstGeom>
          <a:noFill/>
          <a:ln w="635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BB7BC5A8-B334-4B46-8F78-E740121191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219094"/>
              </p:ext>
            </p:extLst>
          </p:nvPr>
        </p:nvGraphicFramePr>
        <p:xfrm>
          <a:off x="590550" y="1319213"/>
          <a:ext cx="8085906" cy="5000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45DCD1B2-DA77-E5B1-C0ED-C2268E174695}"/>
              </a:ext>
            </a:extLst>
          </p:cNvPr>
          <p:cNvSpPr txBox="1">
            <a:spLocks noChangeArrowheads="1"/>
          </p:cNvSpPr>
          <p:nvPr/>
        </p:nvSpPr>
        <p:spPr>
          <a:xfrm>
            <a:off x="1259632" y="188640"/>
            <a:ext cx="6480720" cy="936104"/>
          </a:xfrm>
          <a:prstGeom prst="rect">
            <a:avLst/>
          </a:prstGeom>
          <a:solidFill>
            <a:srgbClr val="FFFFFF"/>
          </a:solidFill>
          <a:effectLst>
            <a:outerShdw dist="107763" dir="2700000" algn="ctr" rotWithShape="0">
              <a:srgbClr val="CC3300">
                <a:alpha val="97000"/>
              </a:srgbClr>
            </a:outerShdw>
          </a:effec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tabLst>
                <a:tab pos="444500" algn="l"/>
                <a:tab pos="901700" algn="l"/>
                <a:tab pos="1524000" algn="l"/>
              </a:tabLst>
              <a:defRPr/>
            </a:pPr>
            <a:r>
              <a:rPr lang="sv-SE" altLang="sv-SE" sz="2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sv-SE" altLang="sv-SE" sz="2600" b="1" dirty="0">
                <a:solidFill>
                  <a:srgbClr val="0025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Ambulans responstid vid trauma </a:t>
            </a:r>
            <a:r>
              <a:rPr lang="sv-SE" altLang="sv-SE" sz="2600" b="1" dirty="0" err="1">
                <a:solidFill>
                  <a:srgbClr val="0025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prio</a:t>
            </a:r>
            <a:r>
              <a:rPr lang="sv-SE" altLang="sv-SE" sz="2600" b="1" dirty="0">
                <a:solidFill>
                  <a:srgbClr val="0025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  	uppdrag </a:t>
            </a:r>
            <a:endParaRPr lang="en-GB" altLang="sv-SE" sz="2600" b="1" dirty="0">
              <a:solidFill>
                <a:srgbClr val="00257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616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CAD248-22D2-46F1-A41D-B38B2D2A72C8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1027075" name="Rectangle 3"/>
          <p:cNvSpPr>
            <a:spLocks noChangeArrowheads="1"/>
          </p:cNvSpPr>
          <p:nvPr/>
        </p:nvSpPr>
        <p:spPr bwMode="auto">
          <a:xfrm>
            <a:off x="1043608" y="1628800"/>
            <a:ext cx="7056784" cy="158417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CC3300">
                <a:alpha val="97000"/>
              </a:srgbClr>
            </a:outerShdw>
          </a:effectLst>
        </p:spPr>
        <p:txBody>
          <a:bodyPr anchor="ctr"/>
          <a:lstStyle/>
          <a:p>
            <a:pPr>
              <a:spcAft>
                <a:spcPts val="400"/>
              </a:spcAft>
              <a:tabLst>
                <a:tab pos="358775" algn="l"/>
                <a:tab pos="1436688" algn="l"/>
              </a:tabLst>
              <a:defRPr/>
            </a:pPr>
            <a:r>
              <a:rPr lang="sv-SE" altLang="sv-SE" sz="2800" b="1" i="0" dirty="0">
                <a:solidFill>
                  <a:srgbClr val="002E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Bland samtliga 2278 patienter så dog 81 	(3.6%) under de första 30 dagarna</a:t>
            </a:r>
            <a:endParaRPr lang="en-GB" altLang="sv-SE" sz="2800" b="1" i="0" dirty="0">
              <a:solidFill>
                <a:srgbClr val="002E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042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CAD248-22D2-46F1-A41D-B38B2D2A72C8}" type="slidenum">
              <a:rPr lang="sv-SE" smtClean="0"/>
              <a:pPr/>
              <a:t>4</a:t>
            </a:fld>
            <a:endParaRPr lang="sv-SE"/>
          </a:p>
        </p:txBody>
      </p:sp>
      <p:sp>
        <p:nvSpPr>
          <p:cNvPr id="1027075" name="Rectangle 3"/>
          <p:cNvSpPr>
            <a:spLocks noChangeArrowheads="1"/>
          </p:cNvSpPr>
          <p:nvPr/>
        </p:nvSpPr>
        <p:spPr bwMode="auto">
          <a:xfrm>
            <a:off x="1043608" y="1700808"/>
            <a:ext cx="7056784" cy="187220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CC3300">
                <a:alpha val="97000"/>
              </a:srgbClr>
            </a:outerShdw>
          </a:effectLst>
        </p:spPr>
        <p:txBody>
          <a:bodyPr anchor="ctr"/>
          <a:lstStyle/>
          <a:p>
            <a:pPr>
              <a:spcAft>
                <a:spcPts val="400"/>
              </a:spcAft>
              <a:tabLst>
                <a:tab pos="271463" algn="l"/>
                <a:tab pos="358775" algn="l"/>
                <a:tab pos="1436688" algn="l"/>
              </a:tabLst>
              <a:defRPr/>
            </a:pPr>
            <a:r>
              <a:rPr lang="sv-SE" altLang="sv-SE" sz="2800" b="1" i="0" dirty="0">
                <a:solidFill>
                  <a:srgbClr val="002E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Medel responstid var 15.6 ± 10.2 min vid 	svåra trauma och 16.3 ± 11.2 min vid 			mindre svåra trauma </a:t>
            </a:r>
            <a:endParaRPr lang="en-GB" altLang="sv-SE" sz="2800" b="1" i="0" dirty="0">
              <a:solidFill>
                <a:srgbClr val="002E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207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23" name="Object 3">
            <a:extLst>
              <a:ext uri="{FF2B5EF4-FFF2-40B4-BE49-F238E27FC236}">
                <a16:creationId xmlns:a16="http://schemas.microsoft.com/office/drawing/2014/main" id="{C01BF71C-254A-9824-430A-EFE51A623755}"/>
              </a:ext>
            </a:extLst>
          </p:cNvPr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313536045"/>
              </p:ext>
            </p:extLst>
          </p:nvPr>
        </p:nvGraphicFramePr>
        <p:xfrm>
          <a:off x="827584" y="1645932"/>
          <a:ext cx="7802563" cy="507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7839043" imgH="5096022" progId="MSGraph.Chart.8">
                  <p:embed followColorScheme="full"/>
                </p:oleObj>
              </mc:Choice>
              <mc:Fallback>
                <p:oleObj name="Chart" r:id="rId3" imgW="7839043" imgH="5096022" progId="MSGraph.Chart.8">
                  <p:embed followColorScheme="full"/>
                  <p:pic>
                    <p:nvPicPr>
                      <p:cNvPr id="81923" name="Object 3">
                        <a:extLst>
                          <a:ext uri="{FF2B5EF4-FFF2-40B4-BE49-F238E27FC236}">
                            <a16:creationId xmlns:a16="http://schemas.microsoft.com/office/drawing/2014/main" id="{C01BF71C-254A-9824-430A-EFE51A623755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645932"/>
                        <a:ext cx="7802563" cy="5072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24" name="Platshållare för bildnummer 1">
            <a:extLst>
              <a:ext uri="{FF2B5EF4-FFF2-40B4-BE49-F238E27FC236}">
                <a16:creationId xmlns:a16="http://schemas.microsoft.com/office/drawing/2014/main" id="{08F14D1E-56ED-F794-81D7-385E44F15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31389DE-4CAE-4AF0-A1A7-34D22CCF4FAE}" type="slidenum">
              <a:rPr lang="en-GB" altLang="sv-SE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sv-SE" sz="1400" dirty="0"/>
          </a:p>
        </p:txBody>
      </p:sp>
      <p:sp>
        <p:nvSpPr>
          <p:cNvPr id="81925" name="Rectangle 3">
            <a:extLst>
              <a:ext uri="{FF2B5EF4-FFF2-40B4-BE49-F238E27FC236}">
                <a16:creationId xmlns:a16="http://schemas.microsoft.com/office/drawing/2014/main" id="{85379E97-5594-62E0-49B7-90E60DB53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664" y="152400"/>
            <a:ext cx="6624736" cy="1139825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107763" dir="2700000" algn="ctr" rotWithShape="0">
              <a:srgbClr val="CC3300">
                <a:alpha val="96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269875" algn="l"/>
                <a:tab pos="446088" algn="l"/>
                <a:tab pos="811213" algn="l"/>
                <a:tab pos="1527175" algn="l"/>
                <a:tab pos="2147888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69875" algn="l"/>
                <a:tab pos="446088" algn="l"/>
                <a:tab pos="811213" algn="l"/>
                <a:tab pos="1527175" algn="l"/>
                <a:tab pos="2147888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69875" algn="l"/>
                <a:tab pos="446088" algn="l"/>
                <a:tab pos="811213" algn="l"/>
                <a:tab pos="1527175" algn="l"/>
                <a:tab pos="2147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69875" algn="l"/>
                <a:tab pos="446088" algn="l"/>
                <a:tab pos="811213" algn="l"/>
                <a:tab pos="1527175" algn="l"/>
                <a:tab pos="214788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69875" algn="l"/>
                <a:tab pos="446088" algn="l"/>
                <a:tab pos="811213" algn="l"/>
                <a:tab pos="1527175" algn="l"/>
                <a:tab pos="214788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9875" algn="l"/>
                <a:tab pos="446088" algn="l"/>
                <a:tab pos="811213" algn="l"/>
                <a:tab pos="1527175" algn="l"/>
                <a:tab pos="214788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9875" algn="l"/>
                <a:tab pos="446088" algn="l"/>
                <a:tab pos="811213" algn="l"/>
                <a:tab pos="1527175" algn="l"/>
                <a:tab pos="214788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9875" algn="l"/>
                <a:tab pos="446088" algn="l"/>
                <a:tab pos="811213" algn="l"/>
                <a:tab pos="1527175" algn="l"/>
                <a:tab pos="214788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9875" algn="l"/>
                <a:tab pos="446088" algn="l"/>
                <a:tab pos="811213" algn="l"/>
                <a:tab pos="1527175" algn="l"/>
                <a:tab pos="214788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sv-SE" sz="24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Samband</a:t>
            </a:r>
            <a:r>
              <a:rPr lang="en-GB" altLang="sv-SE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sv-SE" sz="24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mellan</a:t>
            </a:r>
            <a:r>
              <a:rPr lang="en-GB" altLang="sv-SE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 </a:t>
            </a:r>
            <a:r>
              <a:rPr lang="en-GB" altLang="sv-SE" sz="24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dagars</a:t>
            </a:r>
            <a:r>
              <a:rPr lang="en-GB" altLang="sv-SE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sv-SE" sz="24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dödlighet</a:t>
            </a:r>
            <a:r>
              <a:rPr lang="en-GB" altLang="sv-SE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sv-SE" sz="24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</a:t>
            </a:r>
            <a:r>
              <a:rPr lang="en-GB" altLang="sv-SE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sv-SE" sz="24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ambulansens</a:t>
            </a:r>
            <a:r>
              <a:rPr lang="en-GB" altLang="sv-SE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sv-SE" sz="24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responstid</a:t>
            </a:r>
            <a:r>
              <a:rPr lang="en-GB" altLang="sv-SE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vid </a:t>
            </a:r>
            <a:r>
              <a:rPr lang="en-GB" altLang="sv-SE" sz="24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svåra</a:t>
            </a:r>
            <a:r>
              <a:rPr lang="en-GB" altLang="sv-SE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sv-SE" sz="24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trauman</a:t>
            </a:r>
            <a:endParaRPr lang="en-GB" altLang="sv-SE" sz="28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841AECE9-AE48-1400-5126-F09DDE52EF26}"/>
              </a:ext>
            </a:extLst>
          </p:cNvPr>
          <p:cNvSpPr txBox="1"/>
          <p:nvPr/>
        </p:nvSpPr>
        <p:spPr>
          <a:xfrm>
            <a:off x="4067944" y="62484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rgbClr val="002E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Kvartiler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23" name="Object 3">
            <a:extLst>
              <a:ext uri="{FF2B5EF4-FFF2-40B4-BE49-F238E27FC236}">
                <a16:creationId xmlns:a16="http://schemas.microsoft.com/office/drawing/2014/main" id="{C01BF71C-254A-9824-430A-EFE51A623755}"/>
              </a:ext>
            </a:extLst>
          </p:cNvPr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19371559"/>
              </p:ext>
            </p:extLst>
          </p:nvPr>
        </p:nvGraphicFramePr>
        <p:xfrm>
          <a:off x="827584" y="1645932"/>
          <a:ext cx="7802563" cy="507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7839043" imgH="5096022" progId="MSGraph.Chart.8">
                  <p:embed followColorScheme="full"/>
                </p:oleObj>
              </mc:Choice>
              <mc:Fallback>
                <p:oleObj name="Chart" r:id="rId3" imgW="7839043" imgH="5096022" progId="MSGraph.Chart.8">
                  <p:embed followColorScheme="full"/>
                  <p:pic>
                    <p:nvPicPr>
                      <p:cNvPr id="81923" name="Object 3">
                        <a:extLst>
                          <a:ext uri="{FF2B5EF4-FFF2-40B4-BE49-F238E27FC236}">
                            <a16:creationId xmlns:a16="http://schemas.microsoft.com/office/drawing/2014/main" id="{C01BF71C-254A-9824-430A-EFE51A623755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645932"/>
                        <a:ext cx="7802563" cy="5072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24" name="Platshållare för bildnummer 1">
            <a:extLst>
              <a:ext uri="{FF2B5EF4-FFF2-40B4-BE49-F238E27FC236}">
                <a16:creationId xmlns:a16="http://schemas.microsoft.com/office/drawing/2014/main" id="{08F14D1E-56ED-F794-81D7-385E44F15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31389DE-4CAE-4AF0-A1A7-34D22CCF4FAE}" type="slidenum">
              <a:rPr lang="en-GB" altLang="sv-SE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sv-SE" sz="1400" dirty="0"/>
          </a:p>
        </p:txBody>
      </p:sp>
      <p:sp>
        <p:nvSpPr>
          <p:cNvPr id="81925" name="Rectangle 3">
            <a:extLst>
              <a:ext uri="{FF2B5EF4-FFF2-40B4-BE49-F238E27FC236}">
                <a16:creationId xmlns:a16="http://schemas.microsoft.com/office/drawing/2014/main" id="{85379E97-5594-62E0-49B7-90E60DB53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152400"/>
            <a:ext cx="8280920" cy="1139825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107763" dir="2700000" algn="ctr" rotWithShape="0">
              <a:srgbClr val="CC3300">
                <a:alpha val="96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269875" algn="l"/>
                <a:tab pos="446088" algn="l"/>
                <a:tab pos="811213" algn="l"/>
                <a:tab pos="1527175" algn="l"/>
                <a:tab pos="2147888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69875" algn="l"/>
                <a:tab pos="446088" algn="l"/>
                <a:tab pos="811213" algn="l"/>
                <a:tab pos="1527175" algn="l"/>
                <a:tab pos="2147888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69875" algn="l"/>
                <a:tab pos="446088" algn="l"/>
                <a:tab pos="811213" algn="l"/>
                <a:tab pos="1527175" algn="l"/>
                <a:tab pos="2147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69875" algn="l"/>
                <a:tab pos="446088" algn="l"/>
                <a:tab pos="811213" algn="l"/>
                <a:tab pos="1527175" algn="l"/>
                <a:tab pos="214788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69875" algn="l"/>
                <a:tab pos="446088" algn="l"/>
                <a:tab pos="811213" algn="l"/>
                <a:tab pos="1527175" algn="l"/>
                <a:tab pos="214788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9875" algn="l"/>
                <a:tab pos="446088" algn="l"/>
                <a:tab pos="811213" algn="l"/>
                <a:tab pos="1527175" algn="l"/>
                <a:tab pos="214788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9875" algn="l"/>
                <a:tab pos="446088" algn="l"/>
                <a:tab pos="811213" algn="l"/>
                <a:tab pos="1527175" algn="l"/>
                <a:tab pos="214788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9875" algn="l"/>
                <a:tab pos="446088" algn="l"/>
                <a:tab pos="811213" algn="l"/>
                <a:tab pos="1527175" algn="l"/>
                <a:tab pos="214788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9875" algn="l"/>
                <a:tab pos="446088" algn="l"/>
                <a:tab pos="811213" algn="l"/>
                <a:tab pos="1527175" algn="l"/>
                <a:tab pos="214788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sv-SE" sz="24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Samband</a:t>
            </a:r>
            <a:r>
              <a:rPr lang="en-GB" altLang="sv-SE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sv-SE" sz="24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mellan</a:t>
            </a:r>
            <a:r>
              <a:rPr lang="en-GB" altLang="sv-SE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 </a:t>
            </a:r>
            <a:r>
              <a:rPr lang="en-GB" altLang="sv-SE" sz="24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dagars</a:t>
            </a:r>
            <a:r>
              <a:rPr lang="en-GB" altLang="sv-SE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sv-SE" sz="24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dödlighet</a:t>
            </a:r>
            <a:r>
              <a:rPr lang="en-GB" altLang="sv-SE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sv-SE" sz="24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</a:t>
            </a:r>
            <a:r>
              <a:rPr lang="en-GB" altLang="sv-SE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sv-SE" sz="24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ambulansens</a:t>
            </a:r>
            <a:r>
              <a:rPr lang="en-GB" altLang="sv-SE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			</a:t>
            </a:r>
            <a:r>
              <a:rPr lang="en-GB" altLang="sv-SE" sz="24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responstid</a:t>
            </a:r>
            <a:r>
              <a:rPr lang="en-GB" altLang="sv-SE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vid </a:t>
            </a:r>
            <a:r>
              <a:rPr lang="en-GB" altLang="sv-SE" sz="24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mindre</a:t>
            </a:r>
            <a:r>
              <a:rPr lang="en-GB" altLang="sv-SE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sv-SE" sz="24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svåra</a:t>
            </a:r>
            <a:r>
              <a:rPr lang="en-GB" altLang="sv-SE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sv-SE" sz="24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trauman</a:t>
            </a:r>
            <a:endParaRPr lang="en-GB" altLang="sv-SE" sz="28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200930"/>
      </p:ext>
    </p:extLst>
  </p:cSld>
  <p:clrMapOvr>
    <a:masterClrMapping/>
  </p:clrMapOvr>
</p:sld>
</file>

<file path=ppt/theme/theme1.xml><?xml version="1.0" encoding="utf-8"?>
<a:theme xmlns:a="http://schemas.openxmlformats.org/drawingml/2006/main" name="Tom presentation">
  <a:themeElements>
    <a:clrScheme name="Tom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om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CAE2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5912</TotalTime>
  <Words>120</Words>
  <Application>Microsoft Office PowerPoint</Application>
  <PresentationFormat>Bildspel på skärmen (4:3)</PresentationFormat>
  <Paragraphs>27</Paragraphs>
  <Slides>6</Slides>
  <Notes>3</Notes>
  <HiddenSlides>0</HiddenSlides>
  <MMClips>0</MMClips>
  <ScaleCrop>false</ScaleCrop>
  <HeadingPairs>
    <vt:vector size="8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Arial</vt:lpstr>
      <vt:lpstr>Century</vt:lpstr>
      <vt:lpstr>Times New Roman</vt:lpstr>
      <vt:lpstr>Tom presentation</vt:lpstr>
      <vt:lpstr>Microsoft Graph-diagram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Stiftelsen för HLR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Stig Holmberg</dc:creator>
  <cp:lastModifiedBy>Johan Herlitz</cp:lastModifiedBy>
  <cp:revision>241</cp:revision>
  <cp:lastPrinted>2022-09-29T13:33:51Z</cp:lastPrinted>
  <dcterms:created xsi:type="dcterms:W3CDTF">2001-09-10T19:14:27Z</dcterms:created>
  <dcterms:modified xsi:type="dcterms:W3CDTF">2023-09-18T13:20:35Z</dcterms:modified>
</cp:coreProperties>
</file>