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05" r:id="rId5"/>
    <p:sldMasterId id="2147483773" r:id="rId6"/>
    <p:sldMasterId id="2147483712" r:id="rId7"/>
    <p:sldMasterId id="2147483719" r:id="rId8"/>
    <p:sldMasterId id="2147483702" r:id="rId9"/>
  </p:sldMasterIdLst>
  <p:notesMasterIdLst>
    <p:notesMasterId r:id="rId15"/>
  </p:notesMasterIdLst>
  <p:handoutMasterIdLst>
    <p:handoutMasterId r:id="rId16"/>
  </p:handoutMasterIdLst>
  <p:sldIdLst>
    <p:sldId id="258" r:id="rId10"/>
    <p:sldId id="259" r:id="rId11"/>
    <p:sldId id="261" r:id="rId12"/>
    <p:sldId id="262" r:id="rId13"/>
    <p:sldId id="260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357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5F134-0BBA-4269-943B-9BAD9ABD1DE4}" type="datetimeFigureOut">
              <a:rPr lang="sv-SE" smtClean="0"/>
              <a:t>2021-09-23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B083F-E1C4-4DE3-A31D-C6A1D6DECF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8519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F8DC2-1DD8-49BC-A216-B09D2294E1D8}" type="datetimeFigureOut">
              <a:rPr lang="sv-SE" smtClean="0"/>
              <a:t>2021-09-23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9C6D2-939D-48D2-A55F-2522CDF1D0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677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B9C6D2-939D-48D2-A55F-2522CDF1D0B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2243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12191999" cy="2929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590400" y="4365104"/>
            <a:ext cx="10972800" cy="1656184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590400" y="3286801"/>
            <a:ext cx="10972800" cy="936625"/>
          </a:xfrm>
          <a:prstGeom prst="rect">
            <a:avLst/>
          </a:prstGeom>
        </p:spPr>
        <p:txBody>
          <a:bodyPr bIns="0" anchor="b" anchorCtr="0"/>
          <a:lstStyle>
            <a:lvl1pPr algn="ctr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88895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4417" y="1124224"/>
            <a:ext cx="10972800" cy="5184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 dirty="0"/>
              <a:t>Klicka här för att ändra format på bakgrundstexten</a:t>
            </a:r>
          </a:p>
          <a:p>
            <a:pPr lvl="1"/>
            <a:r>
              <a:rPr lang="sv-SE" altLang="sv-SE" dirty="0"/>
              <a:t>Nivå två</a:t>
            </a:r>
          </a:p>
          <a:p>
            <a:pPr lvl="2"/>
            <a:r>
              <a:rPr lang="sv-SE" altLang="sv-SE" dirty="0"/>
              <a:t>Nivå tre</a:t>
            </a:r>
          </a:p>
          <a:p>
            <a:pPr lvl="3"/>
            <a:r>
              <a:rPr lang="sv-SE" altLang="sv-SE" dirty="0"/>
              <a:t>Nivå fyra</a:t>
            </a:r>
          </a:p>
          <a:p>
            <a:pPr lvl="4"/>
            <a:r>
              <a:rPr lang="sv-SE" altLang="sv-SE" dirty="0"/>
              <a:t>Nivå fem</a:t>
            </a:r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624417" y="88343"/>
            <a:ext cx="109728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62291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"/>
            <a:ext cx="12191999" cy="292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590400" y="4365104"/>
            <a:ext cx="10972800" cy="1656184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590400" y="3286801"/>
            <a:ext cx="10972800" cy="936625"/>
          </a:xfrm>
          <a:prstGeom prst="rect">
            <a:avLst/>
          </a:prstGeom>
        </p:spPr>
        <p:txBody>
          <a:bodyPr bIns="0" anchor="b" anchorCtr="0"/>
          <a:lstStyle>
            <a:lvl1pPr algn="ctr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8511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624417" y="1052216"/>
            <a:ext cx="109728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4417" y="2061618"/>
            <a:ext cx="10972800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100698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624417" y="1052216"/>
            <a:ext cx="10972800" cy="936625"/>
          </a:xfrm>
          <a:prstGeom prst="rect">
            <a:avLst/>
          </a:prstGeom>
        </p:spPr>
        <p:txBody>
          <a:bodyPr bIns="0" anchor="b" anchorCtr="0">
            <a:noAutofit/>
          </a:bodyPr>
          <a:lstStyle>
            <a:lvl1pPr algn="l">
              <a:lnSpc>
                <a:spcPts val="4200"/>
              </a:lnSpc>
              <a:defRPr sz="4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innehåll 2"/>
          <p:cNvSpPr>
            <a:spLocks noGrp="1"/>
          </p:cNvSpPr>
          <p:nvPr>
            <p:ph sz="half" idx="10"/>
          </p:nvPr>
        </p:nvSpPr>
        <p:spPr>
          <a:xfrm>
            <a:off x="6211200" y="2039839"/>
            <a:ext cx="5384800" cy="41145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innehåll 3"/>
          <p:cNvSpPr>
            <a:spLocks noGrp="1"/>
          </p:cNvSpPr>
          <p:nvPr>
            <p:ph sz="half" idx="2"/>
          </p:nvPr>
        </p:nvSpPr>
        <p:spPr>
          <a:xfrm>
            <a:off x="624000" y="2050792"/>
            <a:ext cx="5384800" cy="41145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40647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 utan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9264352" y="6021288"/>
            <a:ext cx="259228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624417" y="1052216"/>
            <a:ext cx="109728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4417" y="2061618"/>
            <a:ext cx="10972800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2663624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4417" y="1124224"/>
            <a:ext cx="10972800" cy="5184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 dirty="0"/>
              <a:t>Klicka här för att ändra format på bakgrundstexten</a:t>
            </a:r>
          </a:p>
          <a:p>
            <a:pPr lvl="1"/>
            <a:r>
              <a:rPr lang="sv-SE" altLang="sv-SE" dirty="0"/>
              <a:t>Nivå två</a:t>
            </a:r>
          </a:p>
          <a:p>
            <a:pPr lvl="2"/>
            <a:r>
              <a:rPr lang="sv-SE" altLang="sv-SE" dirty="0"/>
              <a:t>Nivå tre</a:t>
            </a:r>
          </a:p>
          <a:p>
            <a:pPr lvl="3"/>
            <a:r>
              <a:rPr lang="sv-SE" altLang="sv-SE" dirty="0"/>
              <a:t>Nivå fyra</a:t>
            </a:r>
          </a:p>
          <a:p>
            <a:pPr lvl="4"/>
            <a:r>
              <a:rPr lang="sv-SE" altLang="sv-SE" dirty="0"/>
              <a:t>Nivå fem</a:t>
            </a:r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624417" y="88343"/>
            <a:ext cx="109728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038701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590400" y="4365104"/>
            <a:ext cx="10972800" cy="1656184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590400" y="3286801"/>
            <a:ext cx="10972800" cy="936625"/>
          </a:xfrm>
          <a:prstGeom prst="rect">
            <a:avLst/>
          </a:prstGeom>
        </p:spPr>
        <p:txBody>
          <a:bodyPr bIns="0" anchor="b" anchorCtr="0"/>
          <a:lstStyle>
            <a:lvl1pPr algn="ctr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12191999" cy="2929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2899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624417" y="1052216"/>
            <a:ext cx="109728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4417" y="2061618"/>
            <a:ext cx="10972800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4237114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624417" y="1052216"/>
            <a:ext cx="10972800" cy="936625"/>
          </a:xfrm>
          <a:prstGeom prst="rect">
            <a:avLst/>
          </a:prstGeom>
        </p:spPr>
        <p:txBody>
          <a:bodyPr bIns="0" anchor="b" anchorCtr="0">
            <a:noAutofit/>
          </a:bodyPr>
          <a:lstStyle>
            <a:lvl1pPr algn="l">
              <a:lnSpc>
                <a:spcPts val="4200"/>
              </a:lnSpc>
              <a:defRPr sz="4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innehåll 2"/>
          <p:cNvSpPr>
            <a:spLocks noGrp="1"/>
          </p:cNvSpPr>
          <p:nvPr>
            <p:ph sz="half" idx="10"/>
          </p:nvPr>
        </p:nvSpPr>
        <p:spPr>
          <a:xfrm>
            <a:off x="6211200" y="2039839"/>
            <a:ext cx="5384800" cy="41145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innehåll 3"/>
          <p:cNvSpPr>
            <a:spLocks noGrp="1"/>
          </p:cNvSpPr>
          <p:nvPr>
            <p:ph sz="half" idx="2"/>
          </p:nvPr>
        </p:nvSpPr>
        <p:spPr>
          <a:xfrm>
            <a:off x="624000" y="2050792"/>
            <a:ext cx="5384800" cy="41145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2296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 utan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9264352" y="6021288"/>
            <a:ext cx="259228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624417" y="1052216"/>
            <a:ext cx="109728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4417" y="2061618"/>
            <a:ext cx="10972800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404601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624417" y="1052216"/>
            <a:ext cx="109728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4417" y="2061618"/>
            <a:ext cx="10972800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31619534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4417" y="1124224"/>
            <a:ext cx="10972800" cy="5184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 dirty="0"/>
              <a:t>Klicka här för att ändra format på bakgrundstexten</a:t>
            </a:r>
          </a:p>
          <a:p>
            <a:pPr lvl="1"/>
            <a:r>
              <a:rPr lang="sv-SE" altLang="sv-SE" dirty="0"/>
              <a:t>Nivå två</a:t>
            </a:r>
          </a:p>
          <a:p>
            <a:pPr lvl="2"/>
            <a:r>
              <a:rPr lang="sv-SE" altLang="sv-SE" dirty="0"/>
              <a:t>Nivå tre</a:t>
            </a:r>
          </a:p>
          <a:p>
            <a:pPr lvl="3"/>
            <a:r>
              <a:rPr lang="sv-SE" altLang="sv-SE" dirty="0"/>
              <a:t>Nivå fyra</a:t>
            </a:r>
          </a:p>
          <a:p>
            <a:pPr lvl="4"/>
            <a:r>
              <a:rPr lang="sv-SE" altLang="sv-SE" dirty="0"/>
              <a:t>Nivå fem</a:t>
            </a:r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624417" y="88343"/>
            <a:ext cx="109728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4724187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590400" y="4365104"/>
            <a:ext cx="10972800" cy="1656184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590400" y="3286801"/>
            <a:ext cx="10972800" cy="936625"/>
          </a:xfrm>
          <a:prstGeom prst="rect">
            <a:avLst/>
          </a:prstGeom>
        </p:spPr>
        <p:txBody>
          <a:bodyPr bIns="0" anchor="b" anchorCtr="0"/>
          <a:lstStyle>
            <a:lvl1pPr algn="ctr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12191999" cy="2929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2190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624417" y="1052216"/>
            <a:ext cx="109728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4417" y="2061618"/>
            <a:ext cx="10972800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15341918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624417" y="1052216"/>
            <a:ext cx="10972800" cy="936625"/>
          </a:xfrm>
          <a:prstGeom prst="rect">
            <a:avLst/>
          </a:prstGeom>
        </p:spPr>
        <p:txBody>
          <a:bodyPr bIns="0" anchor="b" anchorCtr="0">
            <a:noAutofit/>
          </a:bodyPr>
          <a:lstStyle>
            <a:lvl1pPr algn="l">
              <a:lnSpc>
                <a:spcPts val="4200"/>
              </a:lnSpc>
              <a:defRPr sz="4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innehåll 2"/>
          <p:cNvSpPr>
            <a:spLocks noGrp="1"/>
          </p:cNvSpPr>
          <p:nvPr>
            <p:ph sz="half" idx="10"/>
          </p:nvPr>
        </p:nvSpPr>
        <p:spPr>
          <a:xfrm>
            <a:off x="6211200" y="2039839"/>
            <a:ext cx="5384800" cy="41145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innehåll 3"/>
          <p:cNvSpPr>
            <a:spLocks noGrp="1"/>
          </p:cNvSpPr>
          <p:nvPr>
            <p:ph sz="half" idx="2"/>
          </p:nvPr>
        </p:nvSpPr>
        <p:spPr>
          <a:xfrm>
            <a:off x="624000" y="2050792"/>
            <a:ext cx="5384800" cy="41145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367313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 utan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9264352" y="6021288"/>
            <a:ext cx="259228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624417" y="1052216"/>
            <a:ext cx="109728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4417" y="2061618"/>
            <a:ext cx="10972800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23547243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4417" y="1124224"/>
            <a:ext cx="10972800" cy="5184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 dirty="0"/>
              <a:t>Klicka här för att ändra format på bakgrundstexten</a:t>
            </a:r>
          </a:p>
          <a:p>
            <a:pPr lvl="1"/>
            <a:r>
              <a:rPr lang="sv-SE" altLang="sv-SE" dirty="0"/>
              <a:t>Nivå två</a:t>
            </a:r>
          </a:p>
          <a:p>
            <a:pPr lvl="2"/>
            <a:r>
              <a:rPr lang="sv-SE" altLang="sv-SE" dirty="0"/>
              <a:t>Nivå tre</a:t>
            </a:r>
          </a:p>
          <a:p>
            <a:pPr lvl="3"/>
            <a:r>
              <a:rPr lang="sv-SE" altLang="sv-SE" dirty="0"/>
              <a:t>Nivå fyra</a:t>
            </a:r>
          </a:p>
          <a:p>
            <a:pPr lvl="4"/>
            <a:r>
              <a:rPr lang="sv-SE" altLang="sv-SE" dirty="0"/>
              <a:t>Nivå fem</a:t>
            </a:r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624417" y="88343"/>
            <a:ext cx="109728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8266059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4417" y="1124224"/>
            <a:ext cx="10972800" cy="5184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 dirty="0"/>
              <a:t>Klicka här för att ändra format på bakgrundstexten</a:t>
            </a:r>
          </a:p>
          <a:p>
            <a:pPr lvl="1"/>
            <a:r>
              <a:rPr lang="sv-SE" altLang="sv-SE" dirty="0"/>
              <a:t>Nivå två</a:t>
            </a:r>
          </a:p>
          <a:p>
            <a:pPr lvl="2"/>
            <a:r>
              <a:rPr lang="sv-SE" altLang="sv-SE" dirty="0"/>
              <a:t>Nivå tre</a:t>
            </a:r>
          </a:p>
          <a:p>
            <a:pPr lvl="3"/>
            <a:r>
              <a:rPr lang="sv-SE" altLang="sv-SE" dirty="0"/>
              <a:t>Nivå fyra</a:t>
            </a:r>
          </a:p>
          <a:p>
            <a:pPr lvl="4"/>
            <a:r>
              <a:rPr lang="sv-SE" altLang="sv-SE" dirty="0"/>
              <a:t>Nivå fem</a:t>
            </a:r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624417" y="88343"/>
            <a:ext cx="10972800" cy="936625"/>
          </a:xfrm>
          <a:prstGeom prst="rect">
            <a:avLst/>
          </a:prstGeom>
          <a:noFill/>
        </p:spPr>
        <p:txBody>
          <a:bodyPr bIns="0" anchor="b" anchorCtr="0"/>
          <a:lstStyle>
            <a:lvl1pPr algn="l">
              <a:lnSpc>
                <a:spcPts val="4200"/>
              </a:lnSpc>
              <a:defRPr b="0" cap="none" spc="0">
                <a:ln>
                  <a:noFill/>
                </a:ln>
                <a:solidFill>
                  <a:srgbClr val="7F7F7F"/>
                </a:solidFill>
                <a:effectLst/>
              </a:defRPr>
            </a:lvl1pPr>
          </a:lstStyle>
          <a:p>
            <a:r>
              <a:rPr kumimoji="0" lang="sv-SE" sz="42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197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624417" y="1052216"/>
            <a:ext cx="10972800" cy="936625"/>
          </a:xfrm>
          <a:prstGeom prst="rect">
            <a:avLst/>
          </a:prstGeom>
        </p:spPr>
        <p:txBody>
          <a:bodyPr bIns="0" anchor="b" anchorCtr="0">
            <a:noAutofit/>
          </a:bodyPr>
          <a:lstStyle>
            <a:lvl1pPr algn="l">
              <a:lnSpc>
                <a:spcPts val="4200"/>
              </a:lnSpc>
              <a:defRPr sz="4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innehåll 2"/>
          <p:cNvSpPr>
            <a:spLocks noGrp="1"/>
          </p:cNvSpPr>
          <p:nvPr>
            <p:ph sz="half" idx="10"/>
          </p:nvPr>
        </p:nvSpPr>
        <p:spPr>
          <a:xfrm>
            <a:off x="6211200" y="2050792"/>
            <a:ext cx="5384800" cy="41145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innehåll 3"/>
          <p:cNvSpPr>
            <a:spLocks noGrp="1"/>
          </p:cNvSpPr>
          <p:nvPr>
            <p:ph sz="half" idx="2"/>
          </p:nvPr>
        </p:nvSpPr>
        <p:spPr>
          <a:xfrm>
            <a:off x="624000" y="2050792"/>
            <a:ext cx="5384800" cy="41145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5755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 utan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9264352" y="6021288"/>
            <a:ext cx="259228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624417" y="1052216"/>
            <a:ext cx="109728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4417" y="2061618"/>
            <a:ext cx="10972800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410522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4417" y="1124224"/>
            <a:ext cx="10972800" cy="5184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  <a:endParaRPr lang="sv-SE" altLang="sv-SE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624417" y="88343"/>
            <a:ext cx="109728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6429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rubrik 2"/>
          <p:cNvSpPr>
            <a:spLocks noGrp="1"/>
          </p:cNvSpPr>
          <p:nvPr>
            <p:ph type="subTitle" idx="1"/>
          </p:nvPr>
        </p:nvSpPr>
        <p:spPr>
          <a:xfrm>
            <a:off x="590400" y="4365104"/>
            <a:ext cx="10972800" cy="1656184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590400" y="3286801"/>
            <a:ext cx="10972800" cy="936625"/>
          </a:xfrm>
          <a:prstGeom prst="rect">
            <a:avLst/>
          </a:prstGeom>
        </p:spPr>
        <p:txBody>
          <a:bodyPr bIns="0" anchor="b" anchorCtr="0"/>
          <a:lstStyle>
            <a:lvl1pPr algn="ctr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12191999" cy="2929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27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624417" y="1052216"/>
            <a:ext cx="109728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4417" y="2061618"/>
            <a:ext cx="10972800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178016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624417" y="1052216"/>
            <a:ext cx="10972800" cy="936625"/>
          </a:xfrm>
          <a:prstGeom prst="rect">
            <a:avLst/>
          </a:prstGeom>
        </p:spPr>
        <p:txBody>
          <a:bodyPr bIns="0" anchor="b" anchorCtr="0">
            <a:noAutofit/>
          </a:bodyPr>
          <a:lstStyle>
            <a:lvl1pPr algn="l">
              <a:lnSpc>
                <a:spcPts val="4200"/>
              </a:lnSpc>
              <a:defRPr sz="4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innehåll 2"/>
          <p:cNvSpPr>
            <a:spLocks noGrp="1"/>
          </p:cNvSpPr>
          <p:nvPr>
            <p:ph sz="half" idx="10"/>
          </p:nvPr>
        </p:nvSpPr>
        <p:spPr>
          <a:xfrm>
            <a:off x="6211200" y="2039839"/>
            <a:ext cx="5384800" cy="41145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innehåll 3"/>
          <p:cNvSpPr>
            <a:spLocks noGrp="1"/>
          </p:cNvSpPr>
          <p:nvPr>
            <p:ph sz="half" idx="2"/>
          </p:nvPr>
        </p:nvSpPr>
        <p:spPr>
          <a:xfrm>
            <a:off x="624000" y="2050792"/>
            <a:ext cx="5384800" cy="41145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167603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 utan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9264352" y="6021288"/>
            <a:ext cx="259228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624417" y="1052216"/>
            <a:ext cx="10972800" cy="936625"/>
          </a:xfrm>
          <a:prstGeom prst="rect">
            <a:avLst/>
          </a:prstGeom>
        </p:spPr>
        <p:txBody>
          <a:bodyPr bIns="0" anchor="b" anchorCtr="0"/>
          <a:lstStyle>
            <a:lvl1pPr algn="l">
              <a:lnSpc>
                <a:spcPts val="4200"/>
              </a:lnSpc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4417" y="2061618"/>
            <a:ext cx="10972800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2058812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6597650"/>
            <a:ext cx="12192000" cy="260350"/>
          </a:xfrm>
          <a:prstGeom prst="rect">
            <a:avLst/>
          </a:prstGeom>
          <a:solidFill>
            <a:srgbClr val="6666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v-SE" sz="1800">
              <a:solidFill>
                <a:schemeClr val="bg2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0608501" y="6597651"/>
            <a:ext cx="115292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sv-SE" altLang="sv-SE" sz="1000" b="1" dirty="0">
                <a:solidFill>
                  <a:schemeClr val="bg1"/>
                </a:solidFill>
                <a:latin typeface="Calibri" pitchFamily="34" charset="0"/>
              </a:rPr>
              <a:t>www.rvn.se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17475"/>
            <a:ext cx="1219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Bildobjekt 1"/>
          <p:cNvPicPr>
            <a:picLocks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76" y="6195745"/>
            <a:ext cx="1388225" cy="32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306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4" r:id="rId2"/>
    <p:sldLayoutId id="2147483656" r:id="rId3"/>
    <p:sldLayoutId id="2147483748" r:id="rId4"/>
    <p:sldLayoutId id="2147483750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4000" y="1196856"/>
            <a:ext cx="10972800" cy="93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4000" y="2206800"/>
            <a:ext cx="10972800" cy="410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6597650"/>
            <a:ext cx="12192000" cy="260350"/>
          </a:xfrm>
          <a:prstGeom prst="rect">
            <a:avLst/>
          </a:prstGeom>
          <a:solidFill>
            <a:srgbClr val="6666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v-SE" sz="1800">
              <a:solidFill>
                <a:schemeClr val="bg2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16724"/>
            <a:ext cx="1219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10608501" y="6597651"/>
            <a:ext cx="115292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sv-SE" altLang="sv-SE" sz="1000" b="1" dirty="0">
                <a:solidFill>
                  <a:schemeClr val="bg1"/>
                </a:solidFill>
                <a:latin typeface="Calibri" pitchFamily="34" charset="0"/>
              </a:rPr>
              <a:t>www.rvn.se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D6BD52F7-71A7-413F-BA63-51CAA7601863}"/>
              </a:ext>
            </a:extLst>
          </p:cNvPr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76" y="6195745"/>
            <a:ext cx="1388225" cy="32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96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69" r:id="rId3"/>
    <p:sldLayoutId id="2147483754" r:id="rId4"/>
    <p:sldLayoutId id="2147483766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6597650"/>
            <a:ext cx="12192000" cy="260350"/>
          </a:xfrm>
          <a:prstGeom prst="rect">
            <a:avLst/>
          </a:prstGeom>
          <a:solidFill>
            <a:srgbClr val="6666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v-SE" sz="1800">
              <a:solidFill>
                <a:schemeClr val="bg2"/>
              </a:solidFill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17475"/>
            <a:ext cx="1219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10608501" y="6597651"/>
            <a:ext cx="115292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sv-SE" altLang="sv-SE" sz="1000" b="1" dirty="0">
                <a:solidFill>
                  <a:schemeClr val="bg1"/>
                </a:solidFill>
                <a:latin typeface="Calibri" pitchFamily="34" charset="0"/>
              </a:rPr>
              <a:t>www.rvn.se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8C85C7DC-2342-4739-8121-E7CF8B4966A2}"/>
              </a:ext>
            </a:extLst>
          </p:cNvPr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76" y="6195745"/>
            <a:ext cx="1388225" cy="32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32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4000" y="1196856"/>
            <a:ext cx="10972800" cy="93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4000" y="2206800"/>
            <a:ext cx="10972800" cy="410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6597650"/>
            <a:ext cx="12192000" cy="260350"/>
          </a:xfrm>
          <a:prstGeom prst="rect">
            <a:avLst/>
          </a:prstGeom>
          <a:solidFill>
            <a:srgbClr val="6666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v-SE" sz="1800">
              <a:solidFill>
                <a:schemeClr val="bg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16724"/>
            <a:ext cx="1219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10608501" y="6597651"/>
            <a:ext cx="115292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sv-SE" altLang="sv-SE" sz="1000" b="1" dirty="0">
                <a:solidFill>
                  <a:schemeClr val="bg1"/>
                </a:solidFill>
                <a:latin typeface="Calibri" pitchFamily="34" charset="0"/>
              </a:rPr>
              <a:t>www.rvn.se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DA03BEAE-4DEF-42FA-93AD-776871B8D697}"/>
              </a:ext>
            </a:extLst>
          </p:cNvPr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76" y="6195745"/>
            <a:ext cx="1388225" cy="32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15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70" r:id="rId3"/>
    <p:sldLayoutId id="2147483759" r:id="rId4"/>
    <p:sldLayoutId id="2147483767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4000" y="1051200"/>
            <a:ext cx="10972800" cy="93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4000" y="2206800"/>
            <a:ext cx="10972800" cy="410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16724"/>
            <a:ext cx="1219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0" y="6597650"/>
            <a:ext cx="12192000" cy="260350"/>
          </a:xfrm>
          <a:prstGeom prst="rect">
            <a:avLst/>
          </a:prstGeom>
          <a:solidFill>
            <a:srgbClr val="6666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v-SE" sz="1800">
              <a:solidFill>
                <a:schemeClr val="bg2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10608501" y="6597651"/>
            <a:ext cx="115292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sv-SE" altLang="sv-SE" sz="1000" b="1" dirty="0">
                <a:solidFill>
                  <a:schemeClr val="bg1"/>
                </a:solidFill>
                <a:latin typeface="Calibri" pitchFamily="34" charset="0"/>
              </a:rPr>
              <a:t>www.rvn.se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C4AEC8EA-FED3-4E52-9C12-FAADC792F6CD}"/>
              </a:ext>
            </a:extLst>
          </p:cNvPr>
          <p:cNvPicPr>
            <a:picLocks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76" y="6195745"/>
            <a:ext cx="1388225" cy="32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71" r:id="rId3"/>
    <p:sldLayoutId id="2147483764" r:id="rId4"/>
    <p:sldLayoutId id="2147483768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0" y="6597650"/>
            <a:ext cx="12192000" cy="260350"/>
          </a:xfrm>
          <a:prstGeom prst="rect">
            <a:avLst/>
          </a:prstGeom>
          <a:solidFill>
            <a:srgbClr val="6666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v-SE" sz="1800">
              <a:solidFill>
                <a:schemeClr val="bg2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10608501" y="6597651"/>
            <a:ext cx="115292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sv-SE" altLang="sv-SE" sz="1000" b="1" dirty="0">
                <a:solidFill>
                  <a:schemeClr val="bg1"/>
                </a:solidFill>
                <a:latin typeface="Calibri" pitchFamily="34" charset="0"/>
              </a:rPr>
              <a:t>www.rvn.se</a:t>
            </a:r>
          </a:p>
        </p:txBody>
      </p:sp>
      <p:sp>
        <p:nvSpPr>
          <p:cNvPr id="7" name="Platshållare för rubrik 1"/>
          <p:cNvSpPr>
            <a:spLocks noGrp="1"/>
          </p:cNvSpPr>
          <p:nvPr>
            <p:ph type="title"/>
          </p:nvPr>
        </p:nvSpPr>
        <p:spPr>
          <a:xfrm>
            <a:off x="624000" y="1051200"/>
            <a:ext cx="10972800" cy="93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Platshållare för text 2"/>
          <p:cNvSpPr>
            <a:spLocks noGrp="1"/>
          </p:cNvSpPr>
          <p:nvPr>
            <p:ph type="body" idx="1"/>
          </p:nvPr>
        </p:nvSpPr>
        <p:spPr>
          <a:xfrm>
            <a:off x="624000" y="2206800"/>
            <a:ext cx="10972800" cy="410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4775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200" b="0" kern="1200" cap="none" spc="0">
          <a:ln>
            <a:noFill/>
          </a:ln>
          <a:solidFill>
            <a:srgbClr val="7F7F7F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ilyherald.com/article/20131224/news/712249938/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2021-09-23</a:t>
            </a:r>
          </a:p>
          <a:p>
            <a:endParaRPr lang="sv-SE" dirty="0"/>
          </a:p>
          <a:p>
            <a:endParaRPr lang="sv-SE" dirty="0"/>
          </a:p>
          <a:p>
            <a:r>
              <a:rPr lang="sv-SE" sz="1600" dirty="0"/>
              <a:t>Jens Enheim</a:t>
            </a:r>
          </a:p>
          <a:p>
            <a:r>
              <a:rPr lang="sv-SE" sz="1600" dirty="0"/>
              <a:t>Verksamhetsutvecklare Ambulans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AmbuReg användarmöte</a:t>
            </a:r>
          </a:p>
        </p:txBody>
      </p:sp>
    </p:spTree>
    <p:extLst>
      <p:ext uri="{BB962C8B-B14F-4D97-AF65-F5344CB8AC3E}">
        <p14:creationId xmlns:p14="http://schemas.microsoft.com/office/powerpoint/2010/main" val="4030950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Den årliga datainsamlingen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Dokumentet </a:t>
            </a:r>
            <a:r>
              <a:rPr lang="sv-SE" i="1" dirty="0"/>
              <a:t>Flisas</a:t>
            </a:r>
            <a:r>
              <a:rPr lang="sv-SE" dirty="0"/>
              <a:t> </a:t>
            </a:r>
            <a:r>
              <a:rPr lang="sv-SE" i="1" dirty="0"/>
              <a:t>Standard för nationella data i ambulansjournal</a:t>
            </a:r>
            <a:r>
              <a:rPr lang="sv-SE" dirty="0"/>
              <a:t> definierar vad som ska registreras i journalen, och hur data ska anges.</a:t>
            </a:r>
          </a:p>
          <a:p>
            <a:endParaRPr lang="sv-SE" dirty="0"/>
          </a:p>
          <a:p>
            <a:r>
              <a:rPr lang="sv-SE" dirty="0"/>
              <a:t>Dokumentet </a:t>
            </a:r>
            <a:r>
              <a:rPr lang="sv-SE" i="1" dirty="0"/>
              <a:t>Lista variabler (förklaringar) 20191016 i det Svenska Ambulansregistret</a:t>
            </a:r>
            <a:r>
              <a:rPr lang="sv-SE" dirty="0"/>
              <a:t> vägleder.</a:t>
            </a:r>
          </a:p>
          <a:p>
            <a:endParaRPr lang="sv-SE" dirty="0"/>
          </a:p>
          <a:p>
            <a:r>
              <a:rPr lang="sv-SE" dirty="0"/>
              <a:t>Utifrån detta gör leverantören en tolkning över vilken data som ska exporteras.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Exporten blir aldrig bättre än insamlingens/tolkningens begränsningar:</a:t>
            </a:r>
          </a:p>
          <a:p>
            <a:pPr lvl="1"/>
            <a:r>
              <a:rPr lang="sv-SE" dirty="0"/>
              <a:t>Fel vid insamling (registrering i journalen) leder till att ”fel” data rapporteras.</a:t>
            </a:r>
          </a:p>
          <a:p>
            <a:pPr lvl="1"/>
            <a:r>
              <a:rPr lang="sv-SE" dirty="0"/>
              <a:t>Fel vid tolkning (export från databas) leder till att ”fel” data rapporteras.</a:t>
            </a:r>
          </a:p>
          <a:p>
            <a:pPr lvl="1"/>
            <a:r>
              <a:rPr lang="sv-SE" dirty="0"/>
              <a:t>Begränsningarna är helt okända om vi har 21 tolkningar…</a:t>
            </a:r>
          </a:p>
        </p:txBody>
      </p:sp>
    </p:spTree>
    <p:extLst>
      <p:ext uri="{BB962C8B-B14F-4D97-AF65-F5344CB8AC3E}">
        <p14:creationId xmlns:p14="http://schemas.microsoft.com/office/powerpoint/2010/main" val="2621734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7EEC95-12AE-46E8-A199-45DFA521E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Exempel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70FBDCB-1480-46BD-B333-E9C44DE26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Tid för ankomst till patient</a:t>
            </a:r>
            <a:br>
              <a:rPr lang="sv-SE" dirty="0"/>
            </a:br>
            <a:r>
              <a:rPr lang="sv-SE" dirty="0"/>
              <a:t>	Tidpunkt då ambulanspersonalen är </a:t>
            </a:r>
            <a:r>
              <a:rPr lang="sv-SE" dirty="0">
                <a:solidFill>
                  <a:srgbClr val="FF0000"/>
                </a:solidFill>
              </a:rPr>
              <a:t>vid patientens sida</a:t>
            </a:r>
            <a:r>
              <a:rPr lang="sv-SE" dirty="0"/>
              <a:t>.</a:t>
            </a:r>
          </a:p>
          <a:p>
            <a:endParaRPr lang="sv-SE" dirty="0"/>
          </a:p>
          <a:p>
            <a:r>
              <a:rPr lang="sv-SE" dirty="0"/>
              <a:t>Smärta</a:t>
            </a:r>
            <a:br>
              <a:rPr lang="sv-SE" dirty="0"/>
            </a:br>
            <a:r>
              <a:rPr lang="sv-SE" dirty="0"/>
              <a:t>	Smärta vid första bedömning ( ja/nej).</a:t>
            </a:r>
          </a:p>
          <a:p>
            <a:endParaRPr lang="sv-SE" dirty="0"/>
          </a:p>
          <a:p>
            <a:r>
              <a:rPr lang="sv-SE" dirty="0"/>
              <a:t>EKG</a:t>
            </a:r>
            <a:br>
              <a:rPr lang="sv-SE" dirty="0"/>
            </a:br>
            <a:r>
              <a:rPr lang="sv-SE" dirty="0"/>
              <a:t>	Registrering av elektrokardiogram (EKG) (Ja/Nej).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1450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7EEC95-12AE-46E8-A199-45DFA521E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Exempel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70FBDCB-1480-46BD-B333-E9C44DE26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Smärtskattning vid avlämning</a:t>
            </a:r>
            <a:br>
              <a:rPr lang="sv-SE" dirty="0"/>
            </a:br>
            <a:r>
              <a:rPr lang="sv-SE" dirty="0"/>
              <a:t>	Grad av smärta </a:t>
            </a:r>
            <a:r>
              <a:rPr lang="sv-SE" dirty="0">
                <a:solidFill>
                  <a:srgbClr val="FF0000"/>
                </a:solidFill>
              </a:rPr>
              <a:t>vid avlämning</a:t>
            </a:r>
            <a:r>
              <a:rPr lang="sv-SE" dirty="0"/>
              <a:t> enligt NRS (0 – 10).</a:t>
            </a:r>
          </a:p>
          <a:p>
            <a:endParaRPr lang="sv-SE" dirty="0"/>
          </a:p>
          <a:p>
            <a:r>
              <a:rPr lang="sv-SE" dirty="0"/>
              <a:t>Avsnörande förband</a:t>
            </a:r>
            <a:br>
              <a:rPr lang="sv-SE" dirty="0"/>
            </a:br>
            <a:r>
              <a:rPr lang="sv-SE" dirty="0"/>
              <a:t>	Patienten fick förband (</a:t>
            </a:r>
            <a:r>
              <a:rPr lang="sv-SE" dirty="0">
                <a:solidFill>
                  <a:srgbClr val="FF0000"/>
                </a:solidFill>
              </a:rPr>
              <a:t>täckförband, tryckförband </a:t>
            </a:r>
            <a:r>
              <a:rPr lang="sv-SE" dirty="0"/>
              <a:t>eller avsnörande förband (</a:t>
            </a:r>
            <a:r>
              <a:rPr lang="sv-SE" dirty="0" err="1"/>
              <a:t>Torniquet</a:t>
            </a:r>
            <a:r>
              <a:rPr lang="sv-SE" dirty="0"/>
              <a:t>) 	vid vårdtillfället (Ja/Nej).</a:t>
            </a:r>
          </a:p>
          <a:p>
            <a:endParaRPr lang="sv-SE" dirty="0"/>
          </a:p>
          <a:p>
            <a:r>
              <a:rPr lang="sv-SE" dirty="0"/>
              <a:t>Spinal immobilisering</a:t>
            </a:r>
            <a:br>
              <a:rPr lang="sv-SE" dirty="0"/>
            </a:br>
            <a:r>
              <a:rPr lang="sv-SE" dirty="0"/>
              <a:t>	Patienten </a:t>
            </a:r>
            <a:r>
              <a:rPr lang="sv-SE" dirty="0">
                <a:solidFill>
                  <a:srgbClr val="FF0000"/>
                </a:solidFill>
              </a:rPr>
              <a:t>immobiliserades</a:t>
            </a:r>
            <a:r>
              <a:rPr lang="sv-SE" dirty="0"/>
              <a:t> vid vårdtillfället (Ja/Nej).</a:t>
            </a:r>
          </a:p>
        </p:txBody>
      </p:sp>
    </p:spTree>
    <p:extLst>
      <p:ext uri="{BB962C8B-B14F-4D97-AF65-F5344CB8AC3E}">
        <p14:creationId xmlns:p14="http://schemas.microsoft.com/office/powerpoint/2010/main" val="3094624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473B6A-78E5-4DFB-90FB-1D98B1C76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På önskelistan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5608BF4-CB77-41CA-8AFF-986779525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b="1" dirty="0"/>
              <a:t>Aktiv förvaltning av variabellistan</a:t>
            </a:r>
          </a:p>
          <a:p>
            <a:pPr lvl="1"/>
            <a:r>
              <a:rPr lang="sv-SE" dirty="0"/>
              <a:t>Ambulanssjukvården förändras och variabellistan följer utvecklingen och möjligheterna.</a:t>
            </a:r>
          </a:p>
          <a:p>
            <a:pPr lvl="1"/>
            <a:endParaRPr lang="sv-SE" dirty="0"/>
          </a:p>
          <a:p>
            <a:r>
              <a:rPr lang="sv-SE" b="1" dirty="0"/>
              <a:t>Mer diskussion kring insamling av data</a:t>
            </a:r>
          </a:p>
          <a:p>
            <a:pPr lvl="1"/>
            <a:r>
              <a:rPr lang="sv-SE" dirty="0"/>
              <a:t>Hur utformar vi våra journaler så att vi kan vara säkra på att samla rätt data på rätt plats i databasen?</a:t>
            </a:r>
          </a:p>
          <a:p>
            <a:pPr lvl="1"/>
            <a:r>
              <a:rPr lang="sv-SE" dirty="0"/>
              <a:t>Aktiv diskussion med/mellan </a:t>
            </a:r>
            <a:r>
              <a:rPr lang="sv-SE" b="1" dirty="0"/>
              <a:t>journalsystemsleverantörer</a:t>
            </a:r>
            <a:r>
              <a:rPr lang="sv-SE" dirty="0"/>
              <a:t> för att höja följsamhet till </a:t>
            </a:r>
            <a:r>
              <a:rPr lang="sv-SE" i="1" dirty="0"/>
              <a:t>Flisas</a:t>
            </a:r>
            <a:r>
              <a:rPr lang="sv-SE" dirty="0"/>
              <a:t> </a:t>
            </a:r>
            <a:r>
              <a:rPr lang="sv-SE" i="1" dirty="0"/>
              <a:t>Standard för nationella data i ambulansjournal </a:t>
            </a:r>
            <a:r>
              <a:rPr lang="sv-SE" dirty="0"/>
              <a:t>och </a:t>
            </a:r>
            <a:r>
              <a:rPr lang="sv-SE" dirty="0" err="1"/>
              <a:t>AmbuRegs</a:t>
            </a:r>
            <a:r>
              <a:rPr lang="sv-SE" dirty="0"/>
              <a:t> variabellista? Det kan inte vara upp till respektive region…</a:t>
            </a:r>
          </a:p>
          <a:p>
            <a:pPr lvl="1"/>
            <a:endParaRPr lang="sv-SE" dirty="0"/>
          </a:p>
          <a:p>
            <a:r>
              <a:rPr lang="sv-SE" b="1" dirty="0"/>
              <a:t>Automatisk (dygnsvis?) överföring av data</a:t>
            </a:r>
          </a:p>
          <a:p>
            <a:pPr lvl="1"/>
            <a:r>
              <a:rPr lang="sv-SE" dirty="0"/>
              <a:t>Arbetet har startat!</a:t>
            </a:r>
          </a:p>
          <a:p>
            <a:pPr lvl="1"/>
            <a:r>
              <a:rPr lang="sv-SE" dirty="0"/>
              <a:t>Förutsätter att korrekt data samlas in.</a:t>
            </a:r>
          </a:p>
          <a:p>
            <a:pPr lvl="1"/>
            <a:endParaRPr lang="sv-SE" i="1" dirty="0"/>
          </a:p>
          <a:p>
            <a:r>
              <a:rPr lang="sv-SE" b="1" dirty="0"/>
              <a:t>Öppna upp för att forskning/andra kvalitetsregister ska kunna använda data från AmbuReg</a:t>
            </a:r>
          </a:p>
          <a:p>
            <a:pPr lvl="1"/>
            <a:r>
              <a:rPr lang="sv-SE" dirty="0"/>
              <a:t>Gemensamt beslut om insamling kan i princip ge 100 % följsamhet!</a:t>
            </a:r>
          </a:p>
          <a:p>
            <a:pPr lvl="1"/>
            <a:r>
              <a:rPr lang="sv-SE" dirty="0"/>
              <a:t>Tillgängliggör endast validerad data. Tydliggör vilken av insamlad data som publiceras. Dessa delar av journalen kanske inte kan vara så kundspecifikt anpassningsbara?</a:t>
            </a:r>
          </a:p>
        </p:txBody>
      </p:sp>
      <p:pic>
        <p:nvPicPr>
          <p:cNvPr id="5" name="Bildobjekt 4" descr="En bild som visar text, tunnelbana&#10;&#10;Automatiskt genererad beskrivning">
            <a:extLst>
              <a:ext uri="{FF2B5EF4-FFF2-40B4-BE49-F238E27FC236}">
                <a16:creationId xmlns:a16="http://schemas.microsoft.com/office/drawing/2014/main" id="{33867FDE-55E6-41EE-B842-77A0B8550F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760296" y="999808"/>
            <a:ext cx="3360373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658081"/>
      </p:ext>
    </p:extLst>
  </p:cSld>
  <p:clrMapOvr>
    <a:masterClrMapping/>
  </p:clrMapOvr>
</p:sld>
</file>

<file path=ppt/theme/theme1.xml><?xml version="1.0" encoding="utf-8"?>
<a:theme xmlns:a="http://schemas.openxmlformats.org/drawingml/2006/main" name="RVN Blå (Standard)">
  <a:themeElements>
    <a:clrScheme name="RVN">
      <a:dk1>
        <a:srgbClr val="000000"/>
      </a:dk1>
      <a:lt1>
        <a:srgbClr val="FFFFFF"/>
      </a:lt1>
      <a:dk2>
        <a:srgbClr val="A19C97"/>
      </a:dk2>
      <a:lt2>
        <a:srgbClr val="E7E5E4"/>
      </a:lt2>
      <a:accent1>
        <a:srgbClr val="009FE3"/>
      </a:accent1>
      <a:accent2>
        <a:srgbClr val="95C11F"/>
      </a:accent2>
      <a:accent3>
        <a:srgbClr val="FFCC00"/>
      </a:accent3>
      <a:accent4>
        <a:srgbClr val="954B97"/>
      </a:accent4>
      <a:accent5>
        <a:srgbClr val="EB6209"/>
      </a:accent5>
      <a:accent6>
        <a:srgbClr val="E8308A"/>
      </a:accent6>
      <a:hlink>
        <a:srgbClr val="005CA9"/>
      </a:hlink>
      <a:folHlink>
        <a:srgbClr val="954B9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VN_wide.potx" id="{E2CF5C98-7B6B-4BDA-909A-A23C727EFEE5}" vid="{D04DCD91-EF4E-4F0D-9AE2-68FDD87DB4C6}"/>
    </a:ext>
  </a:extLst>
</a:theme>
</file>

<file path=ppt/theme/theme2.xml><?xml version="1.0" encoding="utf-8"?>
<a:theme xmlns:a="http://schemas.openxmlformats.org/drawingml/2006/main" name="RVN Grön">
  <a:themeElements>
    <a:clrScheme name="RVN">
      <a:dk1>
        <a:srgbClr val="000000"/>
      </a:dk1>
      <a:lt1>
        <a:srgbClr val="FFFFFF"/>
      </a:lt1>
      <a:dk2>
        <a:srgbClr val="A19C97"/>
      </a:dk2>
      <a:lt2>
        <a:srgbClr val="E7E5E4"/>
      </a:lt2>
      <a:accent1>
        <a:srgbClr val="009FE3"/>
      </a:accent1>
      <a:accent2>
        <a:srgbClr val="95C11F"/>
      </a:accent2>
      <a:accent3>
        <a:srgbClr val="FFCC00"/>
      </a:accent3>
      <a:accent4>
        <a:srgbClr val="954B97"/>
      </a:accent4>
      <a:accent5>
        <a:srgbClr val="EB6209"/>
      </a:accent5>
      <a:accent6>
        <a:srgbClr val="E8308A"/>
      </a:accent6>
      <a:hlink>
        <a:srgbClr val="005CA9"/>
      </a:hlink>
      <a:folHlink>
        <a:srgbClr val="954B9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VN_wide.potx" id="{E2CF5C98-7B6B-4BDA-909A-A23C727EFEE5}" vid="{D75DEFA2-BD32-483A-A4BD-8601CC4132DB}"/>
    </a:ext>
  </a:extLst>
</a:theme>
</file>

<file path=ppt/theme/theme3.xml><?xml version="1.0" encoding="utf-8"?>
<a:theme xmlns:a="http://schemas.openxmlformats.org/drawingml/2006/main" name="RVN Gul">
  <a:themeElements>
    <a:clrScheme name="RVN">
      <a:dk1>
        <a:srgbClr val="000000"/>
      </a:dk1>
      <a:lt1>
        <a:srgbClr val="FFFFFF"/>
      </a:lt1>
      <a:dk2>
        <a:srgbClr val="A19C97"/>
      </a:dk2>
      <a:lt2>
        <a:srgbClr val="E7E5E4"/>
      </a:lt2>
      <a:accent1>
        <a:srgbClr val="009FE3"/>
      </a:accent1>
      <a:accent2>
        <a:srgbClr val="95C11F"/>
      </a:accent2>
      <a:accent3>
        <a:srgbClr val="FFCC00"/>
      </a:accent3>
      <a:accent4>
        <a:srgbClr val="954B97"/>
      </a:accent4>
      <a:accent5>
        <a:srgbClr val="EB6209"/>
      </a:accent5>
      <a:accent6>
        <a:srgbClr val="E8308A"/>
      </a:accent6>
      <a:hlink>
        <a:srgbClr val="005CA9"/>
      </a:hlink>
      <a:folHlink>
        <a:srgbClr val="954B9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VN_wide.potx" id="{E2CF5C98-7B6B-4BDA-909A-A23C727EFEE5}" vid="{1F2EA1FB-8AA7-41B4-B1E7-0AD4475C52BB}"/>
    </a:ext>
  </a:extLst>
</a:theme>
</file>

<file path=ppt/theme/theme4.xml><?xml version="1.0" encoding="utf-8"?>
<a:theme xmlns:a="http://schemas.openxmlformats.org/drawingml/2006/main" name="RVN Lila">
  <a:themeElements>
    <a:clrScheme name="RVN">
      <a:dk1>
        <a:srgbClr val="000000"/>
      </a:dk1>
      <a:lt1>
        <a:srgbClr val="FFFFFF"/>
      </a:lt1>
      <a:dk2>
        <a:srgbClr val="A19C97"/>
      </a:dk2>
      <a:lt2>
        <a:srgbClr val="E7E5E4"/>
      </a:lt2>
      <a:accent1>
        <a:srgbClr val="009FE3"/>
      </a:accent1>
      <a:accent2>
        <a:srgbClr val="95C11F"/>
      </a:accent2>
      <a:accent3>
        <a:srgbClr val="FFCC00"/>
      </a:accent3>
      <a:accent4>
        <a:srgbClr val="954B97"/>
      </a:accent4>
      <a:accent5>
        <a:srgbClr val="EB6209"/>
      </a:accent5>
      <a:accent6>
        <a:srgbClr val="E8308A"/>
      </a:accent6>
      <a:hlink>
        <a:srgbClr val="005CA9"/>
      </a:hlink>
      <a:folHlink>
        <a:srgbClr val="954B9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VN_wide.potx" id="{E2CF5C98-7B6B-4BDA-909A-A23C727EFEE5}" vid="{CE1DBF29-B428-4B49-9C83-FC89A12ABEF4}"/>
    </a:ext>
  </a:extLst>
</a:theme>
</file>

<file path=ppt/theme/theme5.xml><?xml version="1.0" encoding="utf-8"?>
<a:theme xmlns:a="http://schemas.openxmlformats.org/drawingml/2006/main" name="RVN Orange">
  <a:themeElements>
    <a:clrScheme name="RVN">
      <a:dk1>
        <a:srgbClr val="000000"/>
      </a:dk1>
      <a:lt1>
        <a:srgbClr val="FFFFFF"/>
      </a:lt1>
      <a:dk2>
        <a:srgbClr val="A19C97"/>
      </a:dk2>
      <a:lt2>
        <a:srgbClr val="E7E5E4"/>
      </a:lt2>
      <a:accent1>
        <a:srgbClr val="009FE3"/>
      </a:accent1>
      <a:accent2>
        <a:srgbClr val="95C11F"/>
      </a:accent2>
      <a:accent3>
        <a:srgbClr val="FFCC00"/>
      </a:accent3>
      <a:accent4>
        <a:srgbClr val="954B97"/>
      </a:accent4>
      <a:accent5>
        <a:srgbClr val="EB6209"/>
      </a:accent5>
      <a:accent6>
        <a:srgbClr val="E8308A"/>
      </a:accent6>
      <a:hlink>
        <a:srgbClr val="005CA9"/>
      </a:hlink>
      <a:folHlink>
        <a:srgbClr val="954B9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VN_wide.potx" id="{E2CF5C98-7B6B-4BDA-909A-A23C727EFEE5}" vid="{E4027B25-EACB-4113-A215-DCC857B32EC4}"/>
    </a:ext>
  </a:extLst>
</a:theme>
</file>

<file path=ppt/theme/theme6.xml><?xml version="1.0" encoding="utf-8"?>
<a:theme xmlns:a="http://schemas.openxmlformats.org/drawingml/2006/main" name="RVN Blank med sidfot">
  <a:themeElements>
    <a:clrScheme name="RVN">
      <a:dk1>
        <a:srgbClr val="000000"/>
      </a:dk1>
      <a:lt1>
        <a:srgbClr val="FFFFFF"/>
      </a:lt1>
      <a:dk2>
        <a:srgbClr val="A19C97"/>
      </a:dk2>
      <a:lt2>
        <a:srgbClr val="E7E5E4"/>
      </a:lt2>
      <a:accent1>
        <a:srgbClr val="009FE3"/>
      </a:accent1>
      <a:accent2>
        <a:srgbClr val="95C11F"/>
      </a:accent2>
      <a:accent3>
        <a:srgbClr val="FFCC00"/>
      </a:accent3>
      <a:accent4>
        <a:srgbClr val="954B97"/>
      </a:accent4>
      <a:accent5>
        <a:srgbClr val="EB6209"/>
      </a:accent5>
      <a:accent6>
        <a:srgbClr val="E8308A"/>
      </a:accent6>
      <a:hlink>
        <a:srgbClr val="005CA9"/>
      </a:hlink>
      <a:folHlink>
        <a:srgbClr val="954B9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VN_wide.potx" id="{E2CF5C98-7B6B-4BDA-909A-A23C727EFEE5}" vid="{D7225D15-D2AF-416C-BBE1-4997FC612A1B}"/>
    </a:ext>
  </a:extLst>
</a:theme>
</file>

<file path=ppt/theme/theme7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43a4422-3c3a-438f-a032-623ffbe8c904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0164579497484495FFE6D297651C21" ma:contentTypeVersion="2" ma:contentTypeDescription="Create a new document." ma:contentTypeScope="" ma:versionID="d22dbbe806a2e2b8b5d8cbdc10e6acd1">
  <xsd:schema xmlns:xsd="http://www.w3.org/2001/XMLSchema" xmlns:xs="http://www.w3.org/2001/XMLSchema" xmlns:p="http://schemas.microsoft.com/office/2006/metadata/properties" xmlns:ns2="f43a4422-3c3a-438f-a032-623ffbe8c904" targetNamespace="http://schemas.microsoft.com/office/2006/metadata/properties" ma:root="true" ma:fieldsID="d762db69803305e594ecbf5b76f33e68" ns2:_="">
    <xsd:import namespace="f43a4422-3c3a-438f-a032-623ffbe8c90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3a4422-3c3a-438f-a032-623ffbe8c90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D0BC15-E58F-4798-B441-7B9BA92706EC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f43a4422-3c3a-438f-a032-623ffbe8c90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551EED2-69C7-4265-81C4-A1F87D13AF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E4E6E8-8D15-4BAB-8C81-84698CD34A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3a4422-3c3a-438f-a032-623ffbe8c9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RVN_wide</Template>
  <TotalTime>645</TotalTime>
  <Words>354</Words>
  <Application>Microsoft Office PowerPoint</Application>
  <PresentationFormat>Bredbild</PresentationFormat>
  <Paragraphs>45</Paragraphs>
  <Slides>5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6</vt:i4>
      </vt:variant>
      <vt:variant>
        <vt:lpstr>Bildrubriker</vt:lpstr>
      </vt:variant>
      <vt:variant>
        <vt:i4>5</vt:i4>
      </vt:variant>
    </vt:vector>
  </HeadingPairs>
  <TitlesOfParts>
    <vt:vector size="13" baseType="lpstr">
      <vt:lpstr>Arial</vt:lpstr>
      <vt:lpstr>Calibri</vt:lpstr>
      <vt:lpstr>RVN Blå (Standard)</vt:lpstr>
      <vt:lpstr>RVN Grön</vt:lpstr>
      <vt:lpstr>RVN Gul</vt:lpstr>
      <vt:lpstr>RVN Lila</vt:lpstr>
      <vt:lpstr>RVN Orange</vt:lpstr>
      <vt:lpstr>RVN Blank med sidfot</vt:lpstr>
      <vt:lpstr>AmbuReg användarmöte</vt:lpstr>
      <vt:lpstr>Den årliga datainsamlingen</vt:lpstr>
      <vt:lpstr>Exempel</vt:lpstr>
      <vt:lpstr>Exempel</vt:lpstr>
      <vt:lpstr>På önskelistan</vt:lpstr>
    </vt:vector>
  </TitlesOfParts>
  <Company>Landstinget Västernorrland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AmbuReg användarmöte</dc:title>
  <dc:creator>Jens Enheim</dc:creator>
  <cp:lastModifiedBy>Jens Enheim</cp:lastModifiedBy>
  <cp:revision>15</cp:revision>
  <dcterms:created xsi:type="dcterms:W3CDTF">2021-09-23T09:09:34Z</dcterms:created>
  <dcterms:modified xsi:type="dcterms:W3CDTF">2021-09-23T19:54:59Z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0x010100C50164579497484495FFE6D297651C21</vt:lpwstr>
  </property>
</Properties>
</file>