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7"/>
  </p:notesMasterIdLst>
  <p:sldIdLst>
    <p:sldId id="260" r:id="rId2"/>
    <p:sldId id="264" r:id="rId3"/>
    <p:sldId id="267" r:id="rId4"/>
    <p:sldId id="263" r:id="rId5"/>
    <p:sldId id="268" r:id="rId6"/>
    <p:sldId id="269" r:id="rId7"/>
    <p:sldId id="270" r:id="rId8"/>
    <p:sldId id="275" r:id="rId9"/>
    <p:sldId id="276" r:id="rId10"/>
    <p:sldId id="266" r:id="rId11"/>
    <p:sldId id="277" r:id="rId12"/>
    <p:sldId id="271" r:id="rId13"/>
    <p:sldId id="272" r:id="rId14"/>
    <p:sldId id="273" r:id="rId15"/>
    <p:sldId id="265" r:id="rId16"/>
  </p:sldIdLst>
  <p:sldSz cx="9144000" cy="5143500" type="screen16x9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C"/>
    <a:srgbClr val="29B8CC"/>
    <a:srgbClr val="98C21D"/>
    <a:srgbClr val="2D934F"/>
    <a:srgbClr val="6E368C"/>
    <a:srgbClr val="D7007F"/>
    <a:srgbClr val="00A6E2"/>
    <a:srgbClr val="65B2E4"/>
    <a:srgbClr val="5B9BD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031" autoAdjust="0"/>
  </p:normalViewPr>
  <p:slideViewPr>
    <p:cSldViewPr snapToGrid="0" snapToObjects="1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A0787-38E4-40DC-816E-D99C912B3F2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00C50A0-AA07-4BC8-84C9-2AE498443C29}">
      <dgm:prSet phldrT="[Text]"/>
      <dgm:spPr/>
      <dgm:t>
        <a:bodyPr/>
        <a:lstStyle/>
        <a:p>
          <a:r>
            <a:rPr lang="sv-SE" dirty="0"/>
            <a:t>Prevention</a:t>
          </a:r>
        </a:p>
      </dgm:t>
    </dgm:pt>
    <dgm:pt modelId="{D1E37411-F1BE-4FC4-8700-6938A7EB3DFB}" type="parTrans" cxnId="{36C4CE08-9BF1-4608-8B59-CA18AFEA53DA}">
      <dgm:prSet/>
      <dgm:spPr/>
      <dgm:t>
        <a:bodyPr/>
        <a:lstStyle/>
        <a:p>
          <a:endParaRPr lang="sv-SE"/>
        </a:p>
      </dgm:t>
    </dgm:pt>
    <dgm:pt modelId="{596FF535-B7A9-44A7-BC4A-44D2A3C2331B}" type="sibTrans" cxnId="{36C4CE08-9BF1-4608-8B59-CA18AFEA53DA}">
      <dgm:prSet/>
      <dgm:spPr/>
      <dgm:t>
        <a:bodyPr/>
        <a:lstStyle/>
        <a:p>
          <a:endParaRPr lang="sv-SE"/>
        </a:p>
      </dgm:t>
    </dgm:pt>
    <dgm:pt modelId="{175749BE-3AD2-4347-A68A-D54EADE19236}">
      <dgm:prSet phldrT="[Text]"/>
      <dgm:spPr/>
      <dgm:t>
        <a:bodyPr/>
        <a:lstStyle/>
        <a:p>
          <a:r>
            <a:rPr lang="sv-SE" dirty="0"/>
            <a:t>Symptom </a:t>
          </a:r>
        </a:p>
      </dgm:t>
    </dgm:pt>
    <dgm:pt modelId="{E8B1A650-C221-41F1-AC5C-5B1FA1025322}" type="parTrans" cxnId="{089928BC-D51A-4D2B-A3D1-604A2CF36A4A}">
      <dgm:prSet/>
      <dgm:spPr/>
      <dgm:t>
        <a:bodyPr/>
        <a:lstStyle/>
        <a:p>
          <a:endParaRPr lang="sv-SE"/>
        </a:p>
      </dgm:t>
    </dgm:pt>
    <dgm:pt modelId="{41422C2B-6D8B-4CB2-B4AD-EBB7A58AC3D5}" type="sibTrans" cxnId="{089928BC-D51A-4D2B-A3D1-604A2CF36A4A}">
      <dgm:prSet/>
      <dgm:spPr/>
      <dgm:t>
        <a:bodyPr/>
        <a:lstStyle/>
        <a:p>
          <a:endParaRPr lang="sv-SE"/>
        </a:p>
      </dgm:t>
    </dgm:pt>
    <dgm:pt modelId="{1E76306F-2871-44E1-BCBB-60120FEC2F5B}">
      <dgm:prSet phldrT="[Text]"/>
      <dgm:spPr/>
      <dgm:t>
        <a:bodyPr/>
        <a:lstStyle/>
        <a:p>
          <a:r>
            <a:rPr lang="sv-SE" dirty="0"/>
            <a:t>Undersökning</a:t>
          </a:r>
          <a:br>
            <a:rPr lang="sv-SE" dirty="0"/>
          </a:br>
          <a:r>
            <a:rPr lang="sv-SE" dirty="0"/>
            <a:t>Diagnostik</a:t>
          </a:r>
        </a:p>
      </dgm:t>
    </dgm:pt>
    <dgm:pt modelId="{8A002892-91AE-44CF-B7C7-46E3CEA40D2C}" type="parTrans" cxnId="{9F879EF4-7887-4C3F-BC87-D46D40F5B5AD}">
      <dgm:prSet/>
      <dgm:spPr/>
      <dgm:t>
        <a:bodyPr/>
        <a:lstStyle/>
        <a:p>
          <a:endParaRPr lang="sv-SE"/>
        </a:p>
      </dgm:t>
    </dgm:pt>
    <dgm:pt modelId="{2AEE41BF-9BE5-4C26-9523-A25529A19608}" type="sibTrans" cxnId="{9F879EF4-7887-4C3F-BC87-D46D40F5B5AD}">
      <dgm:prSet/>
      <dgm:spPr/>
      <dgm:t>
        <a:bodyPr/>
        <a:lstStyle/>
        <a:p>
          <a:endParaRPr lang="sv-SE"/>
        </a:p>
      </dgm:t>
    </dgm:pt>
    <dgm:pt modelId="{B6649625-2F35-474C-862A-955D8248B50E}">
      <dgm:prSet phldrT="[Text]"/>
      <dgm:spPr/>
      <dgm:t>
        <a:bodyPr/>
        <a:lstStyle/>
        <a:p>
          <a:r>
            <a:rPr lang="sv-SE" dirty="0"/>
            <a:t>Behandling</a:t>
          </a:r>
        </a:p>
      </dgm:t>
    </dgm:pt>
    <dgm:pt modelId="{556AF680-76EA-46D5-9E06-59036FBCD0C2}" type="parTrans" cxnId="{2085961B-F21C-4462-AA62-AAB3410B46C7}">
      <dgm:prSet/>
      <dgm:spPr/>
      <dgm:t>
        <a:bodyPr/>
        <a:lstStyle/>
        <a:p>
          <a:endParaRPr lang="sv-SE"/>
        </a:p>
      </dgm:t>
    </dgm:pt>
    <dgm:pt modelId="{8E465833-3DB6-413F-9786-4B6C0D16553C}" type="sibTrans" cxnId="{2085961B-F21C-4462-AA62-AAB3410B46C7}">
      <dgm:prSet/>
      <dgm:spPr/>
      <dgm:t>
        <a:bodyPr/>
        <a:lstStyle/>
        <a:p>
          <a:endParaRPr lang="sv-SE"/>
        </a:p>
      </dgm:t>
    </dgm:pt>
    <dgm:pt modelId="{34046E6C-0A5F-4EDE-A1B4-C520BD0C30C2}">
      <dgm:prSet phldrT="[Text]"/>
      <dgm:spPr/>
      <dgm:t>
        <a:bodyPr/>
        <a:lstStyle/>
        <a:p>
          <a:r>
            <a:rPr lang="sv-SE" dirty="0"/>
            <a:t>Rehabilitering</a:t>
          </a:r>
        </a:p>
      </dgm:t>
    </dgm:pt>
    <dgm:pt modelId="{FBE969F2-7299-4936-A6FD-C9463C07BDF2}" type="parTrans" cxnId="{CE262DAD-1543-4A66-8ABA-F065341794F3}">
      <dgm:prSet/>
      <dgm:spPr/>
      <dgm:t>
        <a:bodyPr/>
        <a:lstStyle/>
        <a:p>
          <a:endParaRPr lang="sv-SE"/>
        </a:p>
      </dgm:t>
    </dgm:pt>
    <dgm:pt modelId="{E718325E-1507-4B8A-8E71-A6B4CECC6EC4}" type="sibTrans" cxnId="{CE262DAD-1543-4A66-8ABA-F065341794F3}">
      <dgm:prSet/>
      <dgm:spPr/>
      <dgm:t>
        <a:bodyPr/>
        <a:lstStyle/>
        <a:p>
          <a:endParaRPr lang="sv-SE"/>
        </a:p>
      </dgm:t>
    </dgm:pt>
    <dgm:pt modelId="{3834D389-C73B-43A6-ADED-2B749F7491C1}" type="pres">
      <dgm:prSet presAssocID="{F65A0787-38E4-40DC-816E-D99C912B3F2B}" presName="Name0" presStyleCnt="0">
        <dgm:presLayoutVars>
          <dgm:dir/>
          <dgm:animLvl val="lvl"/>
          <dgm:resizeHandles val="exact"/>
        </dgm:presLayoutVars>
      </dgm:prSet>
      <dgm:spPr/>
    </dgm:pt>
    <dgm:pt modelId="{F28F1028-46AE-4F41-A4B6-7EB7689A8A9E}" type="pres">
      <dgm:prSet presAssocID="{F00C50A0-AA07-4BC8-84C9-2AE498443C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A1FD101-2638-4953-83D7-4CB34488A4F7}" type="pres">
      <dgm:prSet presAssocID="{596FF535-B7A9-44A7-BC4A-44D2A3C2331B}" presName="parTxOnlySpace" presStyleCnt="0"/>
      <dgm:spPr/>
    </dgm:pt>
    <dgm:pt modelId="{0851BDAD-1DB7-436D-A36A-B5F736F361F5}" type="pres">
      <dgm:prSet presAssocID="{175749BE-3AD2-4347-A68A-D54EADE1923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CE9A223-DA11-4F16-9299-442417EF907F}" type="pres">
      <dgm:prSet presAssocID="{41422C2B-6D8B-4CB2-B4AD-EBB7A58AC3D5}" presName="parTxOnlySpace" presStyleCnt="0"/>
      <dgm:spPr/>
    </dgm:pt>
    <dgm:pt modelId="{068FAEB9-254A-4B60-A771-E52A47D6989F}" type="pres">
      <dgm:prSet presAssocID="{1E76306F-2871-44E1-BCBB-60120FEC2F5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5528B9-C8C6-4F00-B89C-7B3827207209}" type="pres">
      <dgm:prSet presAssocID="{2AEE41BF-9BE5-4C26-9523-A25529A19608}" presName="parTxOnlySpace" presStyleCnt="0"/>
      <dgm:spPr/>
    </dgm:pt>
    <dgm:pt modelId="{A6FE4A6A-811A-4B1F-BFF2-3EA6434A532C}" type="pres">
      <dgm:prSet presAssocID="{B6649625-2F35-474C-862A-955D8248B50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59A8C8A-9045-4ED8-BC22-8F2B28B27D15}" type="pres">
      <dgm:prSet presAssocID="{8E465833-3DB6-413F-9786-4B6C0D16553C}" presName="parTxOnlySpace" presStyleCnt="0"/>
      <dgm:spPr/>
    </dgm:pt>
    <dgm:pt modelId="{EC056836-FB11-47F6-8C30-7473FF4C31BB}" type="pres">
      <dgm:prSet presAssocID="{34046E6C-0A5F-4EDE-A1B4-C520BD0C30C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6C4CE08-9BF1-4608-8B59-CA18AFEA53DA}" srcId="{F65A0787-38E4-40DC-816E-D99C912B3F2B}" destId="{F00C50A0-AA07-4BC8-84C9-2AE498443C29}" srcOrd="0" destOrd="0" parTransId="{D1E37411-F1BE-4FC4-8700-6938A7EB3DFB}" sibTransId="{596FF535-B7A9-44A7-BC4A-44D2A3C2331B}"/>
    <dgm:cxn modelId="{2085961B-F21C-4462-AA62-AAB3410B46C7}" srcId="{F65A0787-38E4-40DC-816E-D99C912B3F2B}" destId="{B6649625-2F35-474C-862A-955D8248B50E}" srcOrd="3" destOrd="0" parTransId="{556AF680-76EA-46D5-9E06-59036FBCD0C2}" sibTransId="{8E465833-3DB6-413F-9786-4B6C0D16553C}"/>
    <dgm:cxn modelId="{4A2F5F26-1FB5-44C7-9A57-7BD3CA779C53}" type="presOf" srcId="{F65A0787-38E4-40DC-816E-D99C912B3F2B}" destId="{3834D389-C73B-43A6-ADED-2B749F7491C1}" srcOrd="0" destOrd="0" presId="urn:microsoft.com/office/officeart/2005/8/layout/chevron1"/>
    <dgm:cxn modelId="{A89EA263-923C-4D4C-BA5A-FFF231A4FA86}" type="presOf" srcId="{175749BE-3AD2-4347-A68A-D54EADE19236}" destId="{0851BDAD-1DB7-436D-A36A-B5F736F361F5}" srcOrd="0" destOrd="0" presId="urn:microsoft.com/office/officeart/2005/8/layout/chevron1"/>
    <dgm:cxn modelId="{66A1347C-5B4D-4870-ACF4-29136F3A1738}" type="presOf" srcId="{B6649625-2F35-474C-862A-955D8248B50E}" destId="{A6FE4A6A-811A-4B1F-BFF2-3EA6434A532C}" srcOrd="0" destOrd="0" presId="urn:microsoft.com/office/officeart/2005/8/layout/chevron1"/>
    <dgm:cxn modelId="{A135A6AC-40EA-4692-B4D5-71ABB4D72077}" type="presOf" srcId="{F00C50A0-AA07-4BC8-84C9-2AE498443C29}" destId="{F28F1028-46AE-4F41-A4B6-7EB7689A8A9E}" srcOrd="0" destOrd="0" presId="urn:microsoft.com/office/officeart/2005/8/layout/chevron1"/>
    <dgm:cxn modelId="{CE262DAD-1543-4A66-8ABA-F065341794F3}" srcId="{F65A0787-38E4-40DC-816E-D99C912B3F2B}" destId="{34046E6C-0A5F-4EDE-A1B4-C520BD0C30C2}" srcOrd="4" destOrd="0" parTransId="{FBE969F2-7299-4936-A6FD-C9463C07BDF2}" sibTransId="{E718325E-1507-4B8A-8E71-A6B4CECC6EC4}"/>
    <dgm:cxn modelId="{089928BC-D51A-4D2B-A3D1-604A2CF36A4A}" srcId="{F65A0787-38E4-40DC-816E-D99C912B3F2B}" destId="{175749BE-3AD2-4347-A68A-D54EADE19236}" srcOrd="1" destOrd="0" parTransId="{E8B1A650-C221-41F1-AC5C-5B1FA1025322}" sibTransId="{41422C2B-6D8B-4CB2-B4AD-EBB7A58AC3D5}"/>
    <dgm:cxn modelId="{76BAACC0-E0C8-4ECD-8936-B6D05CC8AA6F}" type="presOf" srcId="{1E76306F-2871-44E1-BCBB-60120FEC2F5B}" destId="{068FAEB9-254A-4B60-A771-E52A47D6989F}" srcOrd="0" destOrd="0" presId="urn:microsoft.com/office/officeart/2005/8/layout/chevron1"/>
    <dgm:cxn modelId="{9F879EF4-7887-4C3F-BC87-D46D40F5B5AD}" srcId="{F65A0787-38E4-40DC-816E-D99C912B3F2B}" destId="{1E76306F-2871-44E1-BCBB-60120FEC2F5B}" srcOrd="2" destOrd="0" parTransId="{8A002892-91AE-44CF-B7C7-46E3CEA40D2C}" sibTransId="{2AEE41BF-9BE5-4C26-9523-A25529A19608}"/>
    <dgm:cxn modelId="{55664CFD-2A87-414A-9BBC-894290A66BA3}" type="presOf" srcId="{34046E6C-0A5F-4EDE-A1B4-C520BD0C30C2}" destId="{EC056836-FB11-47F6-8C30-7473FF4C31BB}" srcOrd="0" destOrd="0" presId="urn:microsoft.com/office/officeart/2005/8/layout/chevron1"/>
    <dgm:cxn modelId="{ED55944D-EC9D-4E49-B3BC-E951DEBD20FF}" type="presParOf" srcId="{3834D389-C73B-43A6-ADED-2B749F7491C1}" destId="{F28F1028-46AE-4F41-A4B6-7EB7689A8A9E}" srcOrd="0" destOrd="0" presId="urn:microsoft.com/office/officeart/2005/8/layout/chevron1"/>
    <dgm:cxn modelId="{BAB99DAA-8ED9-4B83-9C42-FD1C6665EDFF}" type="presParOf" srcId="{3834D389-C73B-43A6-ADED-2B749F7491C1}" destId="{7A1FD101-2638-4953-83D7-4CB34488A4F7}" srcOrd="1" destOrd="0" presId="urn:microsoft.com/office/officeart/2005/8/layout/chevron1"/>
    <dgm:cxn modelId="{D1182E84-EE28-43DE-AE0F-D2E814207815}" type="presParOf" srcId="{3834D389-C73B-43A6-ADED-2B749F7491C1}" destId="{0851BDAD-1DB7-436D-A36A-B5F736F361F5}" srcOrd="2" destOrd="0" presId="urn:microsoft.com/office/officeart/2005/8/layout/chevron1"/>
    <dgm:cxn modelId="{43F5A1B3-3C1C-46C3-B7C9-1731EC7464BF}" type="presParOf" srcId="{3834D389-C73B-43A6-ADED-2B749F7491C1}" destId="{5CE9A223-DA11-4F16-9299-442417EF907F}" srcOrd="3" destOrd="0" presId="urn:microsoft.com/office/officeart/2005/8/layout/chevron1"/>
    <dgm:cxn modelId="{949C33B6-F5FB-4039-B3A0-B5859A608CE1}" type="presParOf" srcId="{3834D389-C73B-43A6-ADED-2B749F7491C1}" destId="{068FAEB9-254A-4B60-A771-E52A47D6989F}" srcOrd="4" destOrd="0" presId="urn:microsoft.com/office/officeart/2005/8/layout/chevron1"/>
    <dgm:cxn modelId="{CF9C0433-6FE4-48A9-97F0-CACEB94A1CC3}" type="presParOf" srcId="{3834D389-C73B-43A6-ADED-2B749F7491C1}" destId="{9E5528B9-C8C6-4F00-B89C-7B3827207209}" srcOrd="5" destOrd="0" presId="urn:microsoft.com/office/officeart/2005/8/layout/chevron1"/>
    <dgm:cxn modelId="{5651D987-C421-40C6-AC26-19D1C99EDFD2}" type="presParOf" srcId="{3834D389-C73B-43A6-ADED-2B749F7491C1}" destId="{A6FE4A6A-811A-4B1F-BFF2-3EA6434A532C}" srcOrd="6" destOrd="0" presId="urn:microsoft.com/office/officeart/2005/8/layout/chevron1"/>
    <dgm:cxn modelId="{751D5E51-2F7A-4927-ADEA-5C6D13884319}" type="presParOf" srcId="{3834D389-C73B-43A6-ADED-2B749F7491C1}" destId="{F59A8C8A-9045-4ED8-BC22-8F2B28B27D15}" srcOrd="7" destOrd="0" presId="urn:microsoft.com/office/officeart/2005/8/layout/chevron1"/>
    <dgm:cxn modelId="{5B6137C9-DCEE-4591-B583-57D7AEC4EDE9}" type="presParOf" srcId="{3834D389-C73B-43A6-ADED-2B749F7491C1}" destId="{EC056836-FB11-47F6-8C30-7473FF4C31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A0787-38E4-40DC-816E-D99C912B3F2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00C50A0-AA07-4BC8-84C9-2AE498443C29}">
      <dgm:prSet phldrT="[Text]"/>
      <dgm:spPr/>
      <dgm:t>
        <a:bodyPr/>
        <a:lstStyle/>
        <a:p>
          <a:r>
            <a:rPr lang="sv-SE" dirty="0"/>
            <a:t>Prevention</a:t>
          </a:r>
        </a:p>
      </dgm:t>
    </dgm:pt>
    <dgm:pt modelId="{D1E37411-F1BE-4FC4-8700-6938A7EB3DFB}" type="parTrans" cxnId="{36C4CE08-9BF1-4608-8B59-CA18AFEA53DA}">
      <dgm:prSet/>
      <dgm:spPr/>
      <dgm:t>
        <a:bodyPr/>
        <a:lstStyle/>
        <a:p>
          <a:endParaRPr lang="sv-SE"/>
        </a:p>
      </dgm:t>
    </dgm:pt>
    <dgm:pt modelId="{596FF535-B7A9-44A7-BC4A-44D2A3C2331B}" type="sibTrans" cxnId="{36C4CE08-9BF1-4608-8B59-CA18AFEA53DA}">
      <dgm:prSet/>
      <dgm:spPr/>
      <dgm:t>
        <a:bodyPr/>
        <a:lstStyle/>
        <a:p>
          <a:endParaRPr lang="sv-SE"/>
        </a:p>
      </dgm:t>
    </dgm:pt>
    <dgm:pt modelId="{175749BE-3AD2-4347-A68A-D54EADE19236}">
      <dgm:prSet phldrT="[Text]"/>
      <dgm:spPr/>
      <dgm:t>
        <a:bodyPr/>
        <a:lstStyle/>
        <a:p>
          <a:r>
            <a:rPr lang="sv-SE" dirty="0"/>
            <a:t>Symptom </a:t>
          </a:r>
        </a:p>
      </dgm:t>
    </dgm:pt>
    <dgm:pt modelId="{E8B1A650-C221-41F1-AC5C-5B1FA1025322}" type="parTrans" cxnId="{089928BC-D51A-4D2B-A3D1-604A2CF36A4A}">
      <dgm:prSet/>
      <dgm:spPr/>
      <dgm:t>
        <a:bodyPr/>
        <a:lstStyle/>
        <a:p>
          <a:endParaRPr lang="sv-SE"/>
        </a:p>
      </dgm:t>
    </dgm:pt>
    <dgm:pt modelId="{41422C2B-6D8B-4CB2-B4AD-EBB7A58AC3D5}" type="sibTrans" cxnId="{089928BC-D51A-4D2B-A3D1-604A2CF36A4A}">
      <dgm:prSet/>
      <dgm:spPr/>
      <dgm:t>
        <a:bodyPr/>
        <a:lstStyle/>
        <a:p>
          <a:endParaRPr lang="sv-SE"/>
        </a:p>
      </dgm:t>
    </dgm:pt>
    <dgm:pt modelId="{1E76306F-2871-44E1-BCBB-60120FEC2F5B}">
      <dgm:prSet phldrT="[Text]"/>
      <dgm:spPr/>
      <dgm:t>
        <a:bodyPr/>
        <a:lstStyle/>
        <a:p>
          <a:r>
            <a:rPr lang="sv-SE" dirty="0"/>
            <a:t>Undersökning</a:t>
          </a:r>
          <a:br>
            <a:rPr lang="sv-SE" dirty="0"/>
          </a:br>
          <a:r>
            <a:rPr lang="sv-SE" dirty="0"/>
            <a:t>Diagnostik</a:t>
          </a:r>
        </a:p>
      </dgm:t>
    </dgm:pt>
    <dgm:pt modelId="{8A002892-91AE-44CF-B7C7-46E3CEA40D2C}" type="parTrans" cxnId="{9F879EF4-7887-4C3F-BC87-D46D40F5B5AD}">
      <dgm:prSet/>
      <dgm:spPr/>
      <dgm:t>
        <a:bodyPr/>
        <a:lstStyle/>
        <a:p>
          <a:endParaRPr lang="sv-SE"/>
        </a:p>
      </dgm:t>
    </dgm:pt>
    <dgm:pt modelId="{2AEE41BF-9BE5-4C26-9523-A25529A19608}" type="sibTrans" cxnId="{9F879EF4-7887-4C3F-BC87-D46D40F5B5AD}">
      <dgm:prSet/>
      <dgm:spPr/>
      <dgm:t>
        <a:bodyPr/>
        <a:lstStyle/>
        <a:p>
          <a:endParaRPr lang="sv-SE"/>
        </a:p>
      </dgm:t>
    </dgm:pt>
    <dgm:pt modelId="{B6649625-2F35-474C-862A-955D8248B50E}">
      <dgm:prSet phldrT="[Text]"/>
      <dgm:spPr/>
      <dgm:t>
        <a:bodyPr/>
        <a:lstStyle/>
        <a:p>
          <a:r>
            <a:rPr lang="sv-SE" dirty="0"/>
            <a:t>Behandling</a:t>
          </a:r>
          <a:br>
            <a:rPr lang="sv-SE" dirty="0"/>
          </a:br>
          <a:r>
            <a:rPr lang="sv-SE" dirty="0"/>
            <a:t>Operation</a:t>
          </a:r>
        </a:p>
      </dgm:t>
    </dgm:pt>
    <dgm:pt modelId="{556AF680-76EA-46D5-9E06-59036FBCD0C2}" type="parTrans" cxnId="{2085961B-F21C-4462-AA62-AAB3410B46C7}">
      <dgm:prSet/>
      <dgm:spPr/>
      <dgm:t>
        <a:bodyPr/>
        <a:lstStyle/>
        <a:p>
          <a:endParaRPr lang="sv-SE"/>
        </a:p>
      </dgm:t>
    </dgm:pt>
    <dgm:pt modelId="{8E465833-3DB6-413F-9786-4B6C0D16553C}" type="sibTrans" cxnId="{2085961B-F21C-4462-AA62-AAB3410B46C7}">
      <dgm:prSet/>
      <dgm:spPr/>
      <dgm:t>
        <a:bodyPr/>
        <a:lstStyle/>
        <a:p>
          <a:endParaRPr lang="sv-SE"/>
        </a:p>
      </dgm:t>
    </dgm:pt>
    <dgm:pt modelId="{34046E6C-0A5F-4EDE-A1B4-C520BD0C30C2}">
      <dgm:prSet phldrT="[Text]"/>
      <dgm:spPr/>
      <dgm:t>
        <a:bodyPr/>
        <a:lstStyle/>
        <a:p>
          <a:r>
            <a:rPr lang="sv-SE" dirty="0"/>
            <a:t>Rehabilitering</a:t>
          </a:r>
        </a:p>
      </dgm:t>
    </dgm:pt>
    <dgm:pt modelId="{FBE969F2-7299-4936-A6FD-C9463C07BDF2}" type="parTrans" cxnId="{CE262DAD-1543-4A66-8ABA-F065341794F3}">
      <dgm:prSet/>
      <dgm:spPr/>
      <dgm:t>
        <a:bodyPr/>
        <a:lstStyle/>
        <a:p>
          <a:endParaRPr lang="sv-SE"/>
        </a:p>
      </dgm:t>
    </dgm:pt>
    <dgm:pt modelId="{E718325E-1507-4B8A-8E71-A6B4CECC6EC4}" type="sibTrans" cxnId="{CE262DAD-1543-4A66-8ABA-F065341794F3}">
      <dgm:prSet/>
      <dgm:spPr/>
      <dgm:t>
        <a:bodyPr/>
        <a:lstStyle/>
        <a:p>
          <a:endParaRPr lang="sv-SE"/>
        </a:p>
      </dgm:t>
    </dgm:pt>
    <dgm:pt modelId="{3834D389-C73B-43A6-ADED-2B749F7491C1}" type="pres">
      <dgm:prSet presAssocID="{F65A0787-38E4-40DC-816E-D99C912B3F2B}" presName="Name0" presStyleCnt="0">
        <dgm:presLayoutVars>
          <dgm:dir/>
          <dgm:animLvl val="lvl"/>
          <dgm:resizeHandles val="exact"/>
        </dgm:presLayoutVars>
      </dgm:prSet>
      <dgm:spPr/>
    </dgm:pt>
    <dgm:pt modelId="{F28F1028-46AE-4F41-A4B6-7EB7689A8A9E}" type="pres">
      <dgm:prSet presAssocID="{F00C50A0-AA07-4BC8-84C9-2AE498443C2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A1FD101-2638-4953-83D7-4CB34488A4F7}" type="pres">
      <dgm:prSet presAssocID="{596FF535-B7A9-44A7-BC4A-44D2A3C2331B}" presName="parTxOnlySpace" presStyleCnt="0"/>
      <dgm:spPr/>
    </dgm:pt>
    <dgm:pt modelId="{0851BDAD-1DB7-436D-A36A-B5F736F361F5}" type="pres">
      <dgm:prSet presAssocID="{175749BE-3AD2-4347-A68A-D54EADE1923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CE9A223-DA11-4F16-9299-442417EF907F}" type="pres">
      <dgm:prSet presAssocID="{41422C2B-6D8B-4CB2-B4AD-EBB7A58AC3D5}" presName="parTxOnlySpace" presStyleCnt="0"/>
      <dgm:spPr/>
    </dgm:pt>
    <dgm:pt modelId="{068FAEB9-254A-4B60-A771-E52A47D6989F}" type="pres">
      <dgm:prSet presAssocID="{1E76306F-2871-44E1-BCBB-60120FEC2F5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5528B9-C8C6-4F00-B89C-7B3827207209}" type="pres">
      <dgm:prSet presAssocID="{2AEE41BF-9BE5-4C26-9523-A25529A19608}" presName="parTxOnlySpace" presStyleCnt="0"/>
      <dgm:spPr/>
    </dgm:pt>
    <dgm:pt modelId="{A6FE4A6A-811A-4B1F-BFF2-3EA6434A532C}" type="pres">
      <dgm:prSet presAssocID="{B6649625-2F35-474C-862A-955D8248B50E}" presName="parTxOnly" presStyleLbl="node1" presStyleIdx="3" presStyleCnt="5" custLinFactNeighborY="-835">
        <dgm:presLayoutVars>
          <dgm:chMax val="0"/>
          <dgm:chPref val="0"/>
          <dgm:bulletEnabled val="1"/>
        </dgm:presLayoutVars>
      </dgm:prSet>
      <dgm:spPr/>
    </dgm:pt>
    <dgm:pt modelId="{F59A8C8A-9045-4ED8-BC22-8F2B28B27D15}" type="pres">
      <dgm:prSet presAssocID="{8E465833-3DB6-413F-9786-4B6C0D16553C}" presName="parTxOnlySpace" presStyleCnt="0"/>
      <dgm:spPr/>
    </dgm:pt>
    <dgm:pt modelId="{EC056836-FB11-47F6-8C30-7473FF4C31BB}" type="pres">
      <dgm:prSet presAssocID="{34046E6C-0A5F-4EDE-A1B4-C520BD0C30C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6C4CE08-9BF1-4608-8B59-CA18AFEA53DA}" srcId="{F65A0787-38E4-40DC-816E-D99C912B3F2B}" destId="{F00C50A0-AA07-4BC8-84C9-2AE498443C29}" srcOrd="0" destOrd="0" parTransId="{D1E37411-F1BE-4FC4-8700-6938A7EB3DFB}" sibTransId="{596FF535-B7A9-44A7-BC4A-44D2A3C2331B}"/>
    <dgm:cxn modelId="{2085961B-F21C-4462-AA62-AAB3410B46C7}" srcId="{F65A0787-38E4-40DC-816E-D99C912B3F2B}" destId="{B6649625-2F35-474C-862A-955D8248B50E}" srcOrd="3" destOrd="0" parTransId="{556AF680-76EA-46D5-9E06-59036FBCD0C2}" sibTransId="{8E465833-3DB6-413F-9786-4B6C0D16553C}"/>
    <dgm:cxn modelId="{4A2F5F26-1FB5-44C7-9A57-7BD3CA779C53}" type="presOf" srcId="{F65A0787-38E4-40DC-816E-D99C912B3F2B}" destId="{3834D389-C73B-43A6-ADED-2B749F7491C1}" srcOrd="0" destOrd="0" presId="urn:microsoft.com/office/officeart/2005/8/layout/chevron1"/>
    <dgm:cxn modelId="{A89EA263-923C-4D4C-BA5A-FFF231A4FA86}" type="presOf" srcId="{175749BE-3AD2-4347-A68A-D54EADE19236}" destId="{0851BDAD-1DB7-436D-A36A-B5F736F361F5}" srcOrd="0" destOrd="0" presId="urn:microsoft.com/office/officeart/2005/8/layout/chevron1"/>
    <dgm:cxn modelId="{66A1347C-5B4D-4870-ACF4-29136F3A1738}" type="presOf" srcId="{B6649625-2F35-474C-862A-955D8248B50E}" destId="{A6FE4A6A-811A-4B1F-BFF2-3EA6434A532C}" srcOrd="0" destOrd="0" presId="urn:microsoft.com/office/officeart/2005/8/layout/chevron1"/>
    <dgm:cxn modelId="{A135A6AC-40EA-4692-B4D5-71ABB4D72077}" type="presOf" srcId="{F00C50A0-AA07-4BC8-84C9-2AE498443C29}" destId="{F28F1028-46AE-4F41-A4B6-7EB7689A8A9E}" srcOrd="0" destOrd="0" presId="urn:microsoft.com/office/officeart/2005/8/layout/chevron1"/>
    <dgm:cxn modelId="{CE262DAD-1543-4A66-8ABA-F065341794F3}" srcId="{F65A0787-38E4-40DC-816E-D99C912B3F2B}" destId="{34046E6C-0A5F-4EDE-A1B4-C520BD0C30C2}" srcOrd="4" destOrd="0" parTransId="{FBE969F2-7299-4936-A6FD-C9463C07BDF2}" sibTransId="{E718325E-1507-4B8A-8E71-A6B4CECC6EC4}"/>
    <dgm:cxn modelId="{089928BC-D51A-4D2B-A3D1-604A2CF36A4A}" srcId="{F65A0787-38E4-40DC-816E-D99C912B3F2B}" destId="{175749BE-3AD2-4347-A68A-D54EADE19236}" srcOrd="1" destOrd="0" parTransId="{E8B1A650-C221-41F1-AC5C-5B1FA1025322}" sibTransId="{41422C2B-6D8B-4CB2-B4AD-EBB7A58AC3D5}"/>
    <dgm:cxn modelId="{76BAACC0-E0C8-4ECD-8936-B6D05CC8AA6F}" type="presOf" srcId="{1E76306F-2871-44E1-BCBB-60120FEC2F5B}" destId="{068FAEB9-254A-4B60-A771-E52A47D6989F}" srcOrd="0" destOrd="0" presId="urn:microsoft.com/office/officeart/2005/8/layout/chevron1"/>
    <dgm:cxn modelId="{9F879EF4-7887-4C3F-BC87-D46D40F5B5AD}" srcId="{F65A0787-38E4-40DC-816E-D99C912B3F2B}" destId="{1E76306F-2871-44E1-BCBB-60120FEC2F5B}" srcOrd="2" destOrd="0" parTransId="{8A002892-91AE-44CF-B7C7-46E3CEA40D2C}" sibTransId="{2AEE41BF-9BE5-4C26-9523-A25529A19608}"/>
    <dgm:cxn modelId="{55664CFD-2A87-414A-9BBC-894290A66BA3}" type="presOf" srcId="{34046E6C-0A5F-4EDE-A1B4-C520BD0C30C2}" destId="{EC056836-FB11-47F6-8C30-7473FF4C31BB}" srcOrd="0" destOrd="0" presId="urn:microsoft.com/office/officeart/2005/8/layout/chevron1"/>
    <dgm:cxn modelId="{ED55944D-EC9D-4E49-B3BC-E951DEBD20FF}" type="presParOf" srcId="{3834D389-C73B-43A6-ADED-2B749F7491C1}" destId="{F28F1028-46AE-4F41-A4B6-7EB7689A8A9E}" srcOrd="0" destOrd="0" presId="urn:microsoft.com/office/officeart/2005/8/layout/chevron1"/>
    <dgm:cxn modelId="{BAB99DAA-8ED9-4B83-9C42-FD1C6665EDFF}" type="presParOf" srcId="{3834D389-C73B-43A6-ADED-2B749F7491C1}" destId="{7A1FD101-2638-4953-83D7-4CB34488A4F7}" srcOrd="1" destOrd="0" presId="urn:microsoft.com/office/officeart/2005/8/layout/chevron1"/>
    <dgm:cxn modelId="{D1182E84-EE28-43DE-AE0F-D2E814207815}" type="presParOf" srcId="{3834D389-C73B-43A6-ADED-2B749F7491C1}" destId="{0851BDAD-1DB7-436D-A36A-B5F736F361F5}" srcOrd="2" destOrd="0" presId="urn:microsoft.com/office/officeart/2005/8/layout/chevron1"/>
    <dgm:cxn modelId="{43F5A1B3-3C1C-46C3-B7C9-1731EC7464BF}" type="presParOf" srcId="{3834D389-C73B-43A6-ADED-2B749F7491C1}" destId="{5CE9A223-DA11-4F16-9299-442417EF907F}" srcOrd="3" destOrd="0" presId="urn:microsoft.com/office/officeart/2005/8/layout/chevron1"/>
    <dgm:cxn modelId="{949C33B6-F5FB-4039-B3A0-B5859A608CE1}" type="presParOf" srcId="{3834D389-C73B-43A6-ADED-2B749F7491C1}" destId="{068FAEB9-254A-4B60-A771-E52A47D6989F}" srcOrd="4" destOrd="0" presId="urn:microsoft.com/office/officeart/2005/8/layout/chevron1"/>
    <dgm:cxn modelId="{CF9C0433-6FE4-48A9-97F0-CACEB94A1CC3}" type="presParOf" srcId="{3834D389-C73B-43A6-ADED-2B749F7491C1}" destId="{9E5528B9-C8C6-4F00-B89C-7B3827207209}" srcOrd="5" destOrd="0" presId="urn:microsoft.com/office/officeart/2005/8/layout/chevron1"/>
    <dgm:cxn modelId="{5651D987-C421-40C6-AC26-19D1C99EDFD2}" type="presParOf" srcId="{3834D389-C73B-43A6-ADED-2B749F7491C1}" destId="{A6FE4A6A-811A-4B1F-BFF2-3EA6434A532C}" srcOrd="6" destOrd="0" presId="urn:microsoft.com/office/officeart/2005/8/layout/chevron1"/>
    <dgm:cxn modelId="{751D5E51-2F7A-4927-ADEA-5C6D13884319}" type="presParOf" srcId="{3834D389-C73B-43A6-ADED-2B749F7491C1}" destId="{F59A8C8A-9045-4ED8-BC22-8F2B28B27D15}" srcOrd="7" destOrd="0" presId="urn:microsoft.com/office/officeart/2005/8/layout/chevron1"/>
    <dgm:cxn modelId="{5B6137C9-DCEE-4591-B583-57D7AEC4EDE9}" type="presParOf" srcId="{3834D389-C73B-43A6-ADED-2B749F7491C1}" destId="{EC056836-FB11-47F6-8C30-7473FF4C31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1028-46AE-4F41-A4B6-7EB7689A8A9E}">
      <dsp:nvSpPr>
        <dsp:cNvPr id="0" name=""/>
        <dsp:cNvSpPr/>
      </dsp:nvSpPr>
      <dsp:spPr>
        <a:xfrm>
          <a:off x="2137" y="1195527"/>
          <a:ext cx="1902121" cy="7608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Prevention</a:t>
          </a:r>
        </a:p>
      </dsp:txBody>
      <dsp:txXfrm>
        <a:off x="382561" y="1195527"/>
        <a:ext cx="1141273" cy="760848"/>
      </dsp:txXfrm>
    </dsp:sp>
    <dsp:sp modelId="{0851BDAD-1DB7-436D-A36A-B5F736F361F5}">
      <dsp:nvSpPr>
        <dsp:cNvPr id="0" name=""/>
        <dsp:cNvSpPr/>
      </dsp:nvSpPr>
      <dsp:spPr>
        <a:xfrm>
          <a:off x="1714046" y="1195527"/>
          <a:ext cx="1902121" cy="7608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Symptom </a:t>
          </a:r>
        </a:p>
      </dsp:txBody>
      <dsp:txXfrm>
        <a:off x="2094470" y="1195527"/>
        <a:ext cx="1141273" cy="760848"/>
      </dsp:txXfrm>
    </dsp:sp>
    <dsp:sp modelId="{068FAEB9-254A-4B60-A771-E52A47D6989F}">
      <dsp:nvSpPr>
        <dsp:cNvPr id="0" name=""/>
        <dsp:cNvSpPr/>
      </dsp:nvSpPr>
      <dsp:spPr>
        <a:xfrm>
          <a:off x="3425956" y="1195527"/>
          <a:ext cx="1902121" cy="7608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Undersökning</a:t>
          </a:r>
          <a:br>
            <a:rPr lang="sv-SE" sz="1400" kern="1200" dirty="0"/>
          </a:br>
          <a:r>
            <a:rPr lang="sv-SE" sz="1400" kern="1200" dirty="0"/>
            <a:t>Diagnostik</a:t>
          </a:r>
        </a:p>
      </dsp:txBody>
      <dsp:txXfrm>
        <a:off x="3806380" y="1195527"/>
        <a:ext cx="1141273" cy="760848"/>
      </dsp:txXfrm>
    </dsp:sp>
    <dsp:sp modelId="{A6FE4A6A-811A-4B1F-BFF2-3EA6434A532C}">
      <dsp:nvSpPr>
        <dsp:cNvPr id="0" name=""/>
        <dsp:cNvSpPr/>
      </dsp:nvSpPr>
      <dsp:spPr>
        <a:xfrm>
          <a:off x="5137865" y="1195527"/>
          <a:ext cx="1902121" cy="7608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Behandling</a:t>
          </a:r>
        </a:p>
      </dsp:txBody>
      <dsp:txXfrm>
        <a:off x="5518289" y="1195527"/>
        <a:ext cx="1141273" cy="760848"/>
      </dsp:txXfrm>
    </dsp:sp>
    <dsp:sp modelId="{EC056836-FB11-47F6-8C30-7473FF4C31BB}">
      <dsp:nvSpPr>
        <dsp:cNvPr id="0" name=""/>
        <dsp:cNvSpPr/>
      </dsp:nvSpPr>
      <dsp:spPr>
        <a:xfrm>
          <a:off x="6849775" y="1195527"/>
          <a:ext cx="1902121" cy="7608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Rehabilitering</a:t>
          </a:r>
        </a:p>
      </dsp:txBody>
      <dsp:txXfrm>
        <a:off x="7230199" y="1195527"/>
        <a:ext cx="1141273" cy="760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1028-46AE-4F41-A4B6-7EB7689A8A9E}">
      <dsp:nvSpPr>
        <dsp:cNvPr id="0" name=""/>
        <dsp:cNvSpPr/>
      </dsp:nvSpPr>
      <dsp:spPr>
        <a:xfrm>
          <a:off x="2137" y="1195527"/>
          <a:ext cx="1902121" cy="7608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Prevention</a:t>
          </a:r>
        </a:p>
      </dsp:txBody>
      <dsp:txXfrm>
        <a:off x="382561" y="1195527"/>
        <a:ext cx="1141273" cy="760848"/>
      </dsp:txXfrm>
    </dsp:sp>
    <dsp:sp modelId="{0851BDAD-1DB7-436D-A36A-B5F736F361F5}">
      <dsp:nvSpPr>
        <dsp:cNvPr id="0" name=""/>
        <dsp:cNvSpPr/>
      </dsp:nvSpPr>
      <dsp:spPr>
        <a:xfrm>
          <a:off x="1714046" y="1195527"/>
          <a:ext cx="1902121" cy="7608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Symptom </a:t>
          </a:r>
        </a:p>
      </dsp:txBody>
      <dsp:txXfrm>
        <a:off x="2094470" y="1195527"/>
        <a:ext cx="1141273" cy="760848"/>
      </dsp:txXfrm>
    </dsp:sp>
    <dsp:sp modelId="{068FAEB9-254A-4B60-A771-E52A47D6989F}">
      <dsp:nvSpPr>
        <dsp:cNvPr id="0" name=""/>
        <dsp:cNvSpPr/>
      </dsp:nvSpPr>
      <dsp:spPr>
        <a:xfrm>
          <a:off x="3425956" y="1195527"/>
          <a:ext cx="1902121" cy="7608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Undersökning</a:t>
          </a:r>
          <a:br>
            <a:rPr lang="sv-SE" sz="1400" kern="1200" dirty="0"/>
          </a:br>
          <a:r>
            <a:rPr lang="sv-SE" sz="1400" kern="1200" dirty="0"/>
            <a:t>Diagnostik</a:t>
          </a:r>
        </a:p>
      </dsp:txBody>
      <dsp:txXfrm>
        <a:off x="3806380" y="1195527"/>
        <a:ext cx="1141273" cy="760848"/>
      </dsp:txXfrm>
    </dsp:sp>
    <dsp:sp modelId="{A6FE4A6A-811A-4B1F-BFF2-3EA6434A532C}">
      <dsp:nvSpPr>
        <dsp:cNvPr id="0" name=""/>
        <dsp:cNvSpPr/>
      </dsp:nvSpPr>
      <dsp:spPr>
        <a:xfrm>
          <a:off x="5137865" y="1189174"/>
          <a:ext cx="1902121" cy="7608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Behandling</a:t>
          </a:r>
          <a:br>
            <a:rPr lang="sv-SE" sz="1400" kern="1200" dirty="0"/>
          </a:br>
          <a:r>
            <a:rPr lang="sv-SE" sz="1400" kern="1200" dirty="0"/>
            <a:t>Operation</a:t>
          </a:r>
        </a:p>
      </dsp:txBody>
      <dsp:txXfrm>
        <a:off x="5518289" y="1189174"/>
        <a:ext cx="1141273" cy="760848"/>
      </dsp:txXfrm>
    </dsp:sp>
    <dsp:sp modelId="{EC056836-FB11-47F6-8C30-7473FF4C31BB}">
      <dsp:nvSpPr>
        <dsp:cNvPr id="0" name=""/>
        <dsp:cNvSpPr/>
      </dsp:nvSpPr>
      <dsp:spPr>
        <a:xfrm>
          <a:off x="6849775" y="1195527"/>
          <a:ext cx="1902121" cy="7608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Rehabilitering</a:t>
          </a:r>
        </a:p>
      </dsp:txBody>
      <dsp:txXfrm>
        <a:off x="7230199" y="1195527"/>
        <a:ext cx="1141273" cy="760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8DC4-73F6-40AD-9FEB-24F680BBB2FC}" type="datetimeFigureOut">
              <a:rPr lang="sv-SE" smtClean="0"/>
              <a:t>2019-09-09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054B-763F-4D21-ADAD-01DBBDE23C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05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7200"/>
            <a:ext cx="1943100" cy="3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86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vå innehållskolum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988B-1084-4D43-B854-785DADC6AA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252678"/>
            <a:ext cx="3414182" cy="285887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F4F6AE-E656-4606-A7ED-B8738C7C93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04425" y="1252678"/>
            <a:ext cx="3546390" cy="2858879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5" name="Title 17">
            <a:extLst>
              <a:ext uri="{FF2B5EF4-FFF2-40B4-BE49-F238E27FC236}">
                <a16:creationId xmlns:a16="http://schemas.microsoft.com/office/drawing/2014/main" id="{ACB0A2A9-7860-43A7-A983-DCC3FEC3C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2" y="742157"/>
            <a:ext cx="5972946" cy="510521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AB0F34-A439-4391-805B-578CC2F9F9E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32783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7D079-CA06-42AC-A657-9F6CD546ED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51" y="1252678"/>
            <a:ext cx="3452966" cy="4979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720DA5-7F30-4D06-841E-EAC9CFC08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1549" y="1750616"/>
            <a:ext cx="3452967" cy="234797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8C9D70-9D73-4F66-B959-D47E03A644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84876" y="1252678"/>
            <a:ext cx="3452968" cy="4979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Jämförelse</a:t>
            </a:r>
            <a:r>
              <a:rPr lang="en-US" dirty="0"/>
              <a:t>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CC39147-D25E-418A-B116-113C1B3C7F2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84876" y="1750616"/>
            <a:ext cx="3452968" cy="234797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4669E440-681D-4096-BEC4-732791E6D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742157"/>
            <a:ext cx="5972946" cy="510521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834628-F2D8-4A21-B0EB-A8D6D9722D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563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2EF0E0-1DA1-403B-A95C-01BD76426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1" y="870348"/>
            <a:ext cx="5972947" cy="51052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5FA675-0AA6-482C-89AA-E4E8C5B7D8A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171462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om 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1846C22-44CE-4870-8D6B-C7620DFD1F0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50502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Innehåll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C3F536-D64B-4BFC-BEF4-CC79B31C24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742157"/>
            <a:ext cx="2607469" cy="672703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D9082-4DAF-49BC-8F62-7BCCBC7E28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194" y="742157"/>
            <a:ext cx="4393256" cy="3343461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85BB55-8A0C-425A-A85F-B2238AEAFC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1414860"/>
            <a:ext cx="2607468" cy="26707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9C8B79F-F032-42C4-B31B-257CCFC3E54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05203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7967D8-9AB6-4493-8198-D2E80F8DCBB1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195" y="742157"/>
            <a:ext cx="4393256" cy="33240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 baseline="0">
                <a:latin typeface="Corbel" panose="020B05030202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7C0BE-15F7-4668-80A5-AC02F8244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742157"/>
            <a:ext cx="2607469" cy="672703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34FBC2-B46A-45E2-B9F8-38286BA4B1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1414860"/>
            <a:ext cx="2607469" cy="2651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0" i="0">
                <a:latin typeface="Corbel" panose="020B05030202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Underrubrik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85068F-3ECE-4D88-948B-15ED065E801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8185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Horisontell rubrik och vertik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5F73D1-05DE-46F7-9E43-08A30F532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66" y="273845"/>
            <a:ext cx="6315847" cy="479191"/>
          </a:xfrm>
          <a:prstGeom prst="rect">
            <a:avLst/>
          </a:prstGeom>
        </p:spPr>
        <p:txBody>
          <a:bodyPr/>
          <a:lstStyle>
            <a:lvl1pPr algn="r">
              <a:defRPr sz="2400" b="1" i="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623428C2-E86A-44FC-8AC9-39E11B0DBE0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992220" y="851836"/>
            <a:ext cx="7485301" cy="3780887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142806-D316-46CF-93B5-E15276F32A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28" y="4526948"/>
            <a:ext cx="792974" cy="15747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3A7F32A-8998-4710-9E3B-6DFF4FBEF4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143125" y="1451329"/>
            <a:ext cx="2783357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090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Vertikal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E1BDBFF-15E9-470E-A7EB-4148D3963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28" y="4526948"/>
            <a:ext cx="792974" cy="15747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4405302-71D0-4965-8C9B-4F1B8814322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 rot="5400000">
            <a:off x="-1143125" y="1451329"/>
            <a:ext cx="2783357" cy="16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  <p:sp>
        <p:nvSpPr>
          <p:cNvPr id="9" name="Vertical Title 1">
            <a:extLst>
              <a:ext uri="{FF2B5EF4-FFF2-40B4-BE49-F238E27FC236}">
                <a16:creationId xmlns:a16="http://schemas.microsoft.com/office/drawing/2014/main" id="{E2FB44C8-4919-419E-8A8B-AEB62F98E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2034" y="418699"/>
            <a:ext cx="726905" cy="4214024"/>
          </a:xfrm>
          <a:prstGeom prst="rect">
            <a:avLst/>
          </a:prstGeom>
        </p:spPr>
        <p:txBody>
          <a:bodyPr vert="eaVert"/>
          <a:lstStyle>
            <a:lvl1pPr>
              <a:defRPr sz="2400" b="1" i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CA5F55C2-EB4E-45B2-B637-12E61F6C4A4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180288" y="418699"/>
            <a:ext cx="6289067" cy="4214024"/>
          </a:xfrm>
          <a:prstGeom prst="rect">
            <a:avLst/>
          </a:prstGeom>
        </p:spPr>
        <p:txBody>
          <a:bodyPr vert="vert"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5A96A-FC56-4B7F-AD44-28845D2903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6C8C534-9EC3-40D3-B393-A4CC2AB3D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  <p:sp>
        <p:nvSpPr>
          <p:cNvPr id="5" name="Platshållare för bild 5">
            <a:extLst>
              <a:ext uri="{FF2B5EF4-FFF2-40B4-BE49-F238E27FC236}">
                <a16:creationId xmlns:a16="http://schemas.microsoft.com/office/drawing/2014/main" id="{9CFE1070-3FED-43DC-AB2A-8FC2B8DB74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sv-SE" dirty="0"/>
              <a:t>Klicka på Infoga… Bilder i verktygsfälten ovan för att lägga en bakgrundsbild</a:t>
            </a:r>
          </a:p>
        </p:txBody>
      </p:sp>
    </p:spTree>
    <p:extLst>
      <p:ext uri="{BB962C8B-B14F-4D97-AF65-F5344CB8AC3E}">
        <p14:creationId xmlns:p14="http://schemas.microsoft.com/office/powerpoint/2010/main" val="16351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2 - Första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7200"/>
            <a:ext cx="1943100" cy="385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DC0281-36F2-4BBE-9127-50DE6FF3B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40388"/>
            <a:ext cx="7315200" cy="50159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Rubrik på </a:t>
            </a:r>
            <a:r>
              <a:rPr lang="sv-SE" noProof="0" dirty="0"/>
              <a:t>presentationen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33E797-B0AB-4DC4-A0AF-ACFA45890E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4" y="1181351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r>
              <a:rPr lang="en-US" dirty="0"/>
              <a:t>, Datum</a:t>
            </a:r>
          </a:p>
        </p:txBody>
      </p:sp>
    </p:spTree>
    <p:extLst>
      <p:ext uri="{BB962C8B-B14F-4D97-AF65-F5344CB8AC3E}">
        <p14:creationId xmlns:p14="http://schemas.microsoft.com/office/powerpoint/2010/main" val="8897453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En kolumn text och en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740649"/>
            <a:ext cx="4206586" cy="51052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251169"/>
            <a:ext cx="4206586" cy="269285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0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90538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763588" indent="-217488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82663" indent="-177800">
              <a:lnSpc>
                <a:spcPct val="110000"/>
              </a:lnSpc>
              <a:spcBef>
                <a:spcPts val="600"/>
              </a:spcBef>
              <a:tabLst/>
              <a:defRPr sz="1600" b="0" i="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00150" indent="-176213">
              <a:lnSpc>
                <a:spcPct val="110000"/>
              </a:lnSpc>
              <a:spcBef>
                <a:spcPts val="600"/>
              </a:spcBef>
              <a:tabLst/>
              <a:defRPr sz="1600" b="0" i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364202" y="740649"/>
            <a:ext cx="2808248" cy="320337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r>
              <a:rPr lang="sv-SE" dirty="0"/>
              <a:t>Klicka på ikonen för att lägga till en bild.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E0CFD9D-EB04-4799-B7FA-CDA5A1CE6EA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4070455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740647"/>
            <a:ext cx="5972948" cy="51663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4838C-E168-47AE-B384-169197DEC0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1550" y="1251169"/>
            <a:ext cx="5972948" cy="2692857"/>
          </a:xfrm>
          <a:prstGeom prst="rect">
            <a:avLst/>
          </a:prstGeom>
        </p:spPr>
        <p:txBody>
          <a:bodyPr/>
          <a:lstStyle>
            <a:lvl1pPr>
              <a:defRPr lang="en-US" sz="2000" b="0" i="0" dirty="0">
                <a:latin typeface="Corbel" panose="020B0503020204020204" pitchFamily="34" charset="0"/>
              </a:defRPr>
            </a:lvl1pPr>
            <a:lvl2pPr>
              <a:defRPr lang="en-US" sz="1800" b="0" i="0" dirty="0">
                <a:latin typeface="Corbel" panose="020B0503020204020204" pitchFamily="34" charset="0"/>
              </a:defRPr>
            </a:lvl2pPr>
            <a:lvl3pPr>
              <a:defRPr lang="en-US" sz="1600" b="0" i="0" dirty="0">
                <a:latin typeface="Corbel" panose="020B0503020204020204" pitchFamily="34" charset="0"/>
              </a:defRPr>
            </a:lvl3pPr>
            <a:lvl4pPr>
              <a:defRPr lang="en-US" sz="1600" b="0" i="0" baseline="0" dirty="0">
                <a:latin typeface="Corbel" panose="020B0503020204020204" pitchFamily="34" charset="0"/>
              </a:defRPr>
            </a:lvl4pPr>
            <a:lvl5pPr>
              <a:defRPr lang="en-US" sz="1600" b="0" i="0" dirty="0">
                <a:latin typeface="Corbel" panose="020B0503020204020204" pitchFamily="34" charset="0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marL="490538" lvl="1" indent="-217488">
              <a:lnSpc>
                <a:spcPct val="110000"/>
              </a:lnSpc>
              <a:spcBef>
                <a:spcPts val="600"/>
              </a:spcBef>
              <a:buSzPct val="80000"/>
              <a:buFont typeface="Corbel" panose="020B0503020204020204" pitchFamily="34" charset="0"/>
              <a:tabLst/>
            </a:pP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763588" lvl="2" indent="-217488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982663" lvl="3" indent="-177800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marL="1200150" lvl="4" indent="-176213">
              <a:lnSpc>
                <a:spcPct val="110000"/>
              </a:lnSpc>
              <a:spcBef>
                <a:spcPts val="600"/>
              </a:spcBef>
              <a:tabLst/>
            </a:pPr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BB7024-473A-4822-9E62-171AC10ADCB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2985738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im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261EDD-65D2-4EE4-888A-32301FDAC73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293752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yrkh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DC977C-80CD-4D20-92B3-2771A6BADC1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Stensha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2A2A0-A7C4-48EE-833C-07044EDDDF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Hallab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62ECC3-8A54-4FB1-B69D-6ED57A8E1E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Kapitelrubrik Krokå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334711" y="870350"/>
            <a:ext cx="6436414" cy="33371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4400" b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</a:lstStyle>
          <a:p>
            <a:pPr lvl="0"/>
            <a:r>
              <a:rPr lang="sv-SE" dirty="0"/>
              <a:t>Skriv en kapitelrubrik här</a:t>
            </a:r>
            <a:endParaRPr lang="sv-SE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B88A6D-CAA9-4075-B5D4-AE4B9A11368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05815" y="4734969"/>
            <a:ext cx="3573379" cy="20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50" cap="all" baseline="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SKRIV VERKSAMHETSNAMN HÄR</a:t>
            </a:r>
          </a:p>
        </p:txBody>
      </p:sp>
    </p:spTree>
    <p:extLst>
      <p:ext uri="{BB962C8B-B14F-4D97-AF65-F5344CB8AC3E}">
        <p14:creationId xmlns:p14="http://schemas.microsoft.com/office/powerpoint/2010/main" val="41108378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D5648A-A1A7-457F-8D60-90B3F7A0A22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4699291"/>
            <a:ext cx="1018050" cy="2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  <p:sldLayoutId id="2147483705" r:id="rId3"/>
    <p:sldLayoutId id="2147483702" r:id="rId4"/>
    <p:sldLayoutId id="2147483706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Pharosdag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Susanne Albrecht 2019-09-11</a:t>
            </a:r>
            <a:br>
              <a:rPr lang="sv-SE" dirty="0"/>
            </a:br>
            <a:r>
              <a:rPr lang="sv-SE" dirty="0"/>
              <a:t>RC Syd</a:t>
            </a:r>
          </a:p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7309401-BDDC-4976-BA26-75C64A29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647823"/>
            <a:ext cx="2571750" cy="257175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C4F6B73-162B-4792-87C1-47AA6B63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1641469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DB1FD3C-C9E5-4690-9209-87527B29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23" y="603250"/>
            <a:ext cx="5965354" cy="39818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2B337D8-AEA9-4CB7-8DA9-E5FC3318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70350"/>
            <a:ext cx="8210549" cy="3337129"/>
          </a:xfrm>
        </p:spPr>
        <p:txBody>
          <a:bodyPr/>
          <a:lstStyle/>
          <a:p>
            <a:r>
              <a:rPr lang="sv-SE" dirty="0"/>
              <a:t>Workshop 2</a:t>
            </a:r>
            <a:br>
              <a:rPr lang="sv-SE" dirty="0"/>
            </a:br>
            <a:r>
              <a:rPr lang="sv-SE" dirty="0"/>
              <a:t>Registrets plats i vårdprocessen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A0D0E825-A6AC-428B-9A56-EC90E25C3E4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</p:spTree>
    <p:extLst>
      <p:ext uri="{BB962C8B-B14F-4D97-AF65-F5344CB8AC3E}">
        <p14:creationId xmlns:p14="http://schemas.microsoft.com/office/powerpoint/2010/main" val="35104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A0F62EA-EE30-4790-BB1C-A9C21647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319219"/>
            <a:ext cx="5972947" cy="510521"/>
          </a:xfrm>
        </p:spPr>
        <p:txBody>
          <a:bodyPr/>
          <a:lstStyle/>
          <a:p>
            <a:r>
              <a:rPr lang="sv-SE" dirty="0"/>
              <a:t>Vårdepisoder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96BFD325-1C56-43DB-A10F-7810D73A3D8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CB65C3-9A45-4875-8782-E2F0DA53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78" y="1003300"/>
            <a:ext cx="4197843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948ED-5AC9-432E-8431-252A03BE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57923"/>
            <a:ext cx="5972948" cy="516630"/>
          </a:xfrm>
        </p:spPr>
        <p:txBody>
          <a:bodyPr/>
          <a:lstStyle/>
          <a:p>
            <a:r>
              <a:rPr lang="sv-SE" dirty="0"/>
              <a:t> OLIKA TYPER AV KVALITETSREGISTER MED NÅGRA EXEMPEL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90874C8-A708-4CBA-9F44-BDDB405F220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E4AF22-1BA3-4194-9FA4-67AB8C4C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04" y="1193800"/>
            <a:ext cx="4845574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6541D-E9E9-4567-AE7A-9E49AAB5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Registrets plats i vårdprocessen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AB33846B-F745-4302-81CF-C9C0F377A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968684"/>
              </p:ext>
            </p:extLst>
          </p:nvPr>
        </p:nvGraphicFramePr>
        <p:xfrm>
          <a:off x="205816" y="1250948"/>
          <a:ext cx="8754034" cy="315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derrubrik 3">
            <a:extLst>
              <a:ext uri="{FF2B5EF4-FFF2-40B4-BE49-F238E27FC236}">
                <a16:creationId xmlns:a16="http://schemas.microsoft.com/office/drawing/2014/main" id="{977943D8-902F-49F1-A0E2-93D38CE7DC4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</p:spTree>
    <p:extLst>
      <p:ext uri="{BB962C8B-B14F-4D97-AF65-F5344CB8AC3E}">
        <p14:creationId xmlns:p14="http://schemas.microsoft.com/office/powerpoint/2010/main" val="182780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41000-A1D6-47BC-86CF-42514924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40764"/>
            <a:ext cx="8312150" cy="516630"/>
          </a:xfrm>
        </p:spPr>
        <p:txBody>
          <a:bodyPr/>
          <a:lstStyle/>
          <a:p>
            <a:r>
              <a:rPr lang="sv-SE" dirty="0"/>
              <a:t>Vilka variabler fångas i ert register? Markera i vårdprocessen.</a:t>
            </a:r>
            <a:br>
              <a:rPr lang="sv-SE" dirty="0"/>
            </a:br>
            <a:r>
              <a:rPr lang="sv-SE" dirty="0"/>
              <a:t>Hur och vad skulle vara lämpligt att utveckla i registret?</a:t>
            </a:r>
            <a:br>
              <a:rPr lang="sv-SE" dirty="0"/>
            </a:br>
            <a:r>
              <a:rPr lang="sv-SE" dirty="0"/>
              <a:t>Finns det potential till samarbeten?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4C8131E8-8D20-481D-BD2B-21931DC4BC9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53D5304-72DF-4A1D-9B98-A98BB8859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37482"/>
              </p:ext>
            </p:extLst>
          </p:nvPr>
        </p:nvGraphicFramePr>
        <p:xfrm>
          <a:off x="123266" y="1583066"/>
          <a:ext cx="8754034" cy="315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9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6ED37603-D438-4F78-8551-B2A7451D64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17311B2-4225-4E74-BE8C-428E9A81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" y="-1"/>
            <a:ext cx="9141292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097B09E-41D8-4E39-988D-57BA81471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Tack för uppmärksamheten!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89106F-D257-4EE8-906F-A2912571A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Susanne Albrecht, RC SYD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61666CD-E156-4249-8F2B-FE073794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7200"/>
            <a:ext cx="1943100" cy="38586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12E6841-69E8-4E08-A166-195F5A41C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950" y="1630892"/>
            <a:ext cx="1517650" cy="12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50" y="139555"/>
            <a:ext cx="4206586" cy="510521"/>
          </a:xfrm>
        </p:spPr>
        <p:txBody>
          <a:bodyPr/>
          <a:lstStyle/>
          <a:p>
            <a:r>
              <a:rPr lang="sv-SE" dirty="0"/>
              <a:t>Framtidens kvalitetsregister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8B491F-5FCE-4A6F-8BBF-687A22DC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22" y="3373365"/>
            <a:ext cx="6548894" cy="1121355"/>
          </a:xfrm>
        </p:spPr>
        <p:txBody>
          <a:bodyPr/>
          <a:lstStyle/>
          <a:p>
            <a:r>
              <a:rPr lang="sv-SE" sz="1600" dirty="0"/>
              <a:t>De Nationella Kvalitetsregistren ger kunskap om hur vården och omsorgen fungerar och kan förbättras.</a:t>
            </a:r>
          </a:p>
          <a:p>
            <a:r>
              <a:rPr lang="sv-SE" sz="1600" dirty="0"/>
              <a:t>NKR ska ingå som en naturlig del i kunskapsstyrningen av hälso- och sjukvården.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CE66DE0B-E3E0-461E-A7EA-34ACAB10D06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71550" y="593622"/>
            <a:ext cx="4206586" cy="510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7" name="Platshållare för bild 3"/>
          <p:cNvSpPr txBox="1">
            <a:spLocks/>
          </p:cNvSpPr>
          <p:nvPr/>
        </p:nvSpPr>
        <p:spPr>
          <a:xfrm>
            <a:off x="5364202" y="593623"/>
            <a:ext cx="2907698" cy="3203378"/>
          </a:xfrm>
          <a:prstGeom prst="rect">
            <a:avLst/>
          </a:prstGeom>
        </p:spPr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6CBB3BD-3972-4835-918A-3CD96A12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6" y="530726"/>
            <a:ext cx="5060196" cy="2842639"/>
          </a:xfrm>
          <a:prstGeom prst="rect">
            <a:avLst/>
          </a:prstGeom>
        </p:spPr>
      </p:pic>
      <p:sp>
        <p:nvSpPr>
          <p:cNvPr id="11" name="Moln 10">
            <a:extLst>
              <a:ext uri="{FF2B5EF4-FFF2-40B4-BE49-F238E27FC236}">
                <a16:creationId xmlns:a16="http://schemas.microsoft.com/office/drawing/2014/main" id="{B77B66F6-9F4E-4B14-8B85-42231E91A42F}"/>
              </a:ext>
            </a:extLst>
          </p:cNvPr>
          <p:cNvSpPr/>
          <p:nvPr/>
        </p:nvSpPr>
        <p:spPr>
          <a:xfrm>
            <a:off x="6502166" y="463550"/>
            <a:ext cx="2222734" cy="28426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Rehabilitering är viktig för den som drabbats av stroke. Patienterna i Jönköpings län är mycket nöjda med den rehabilitering de får, visar färsk statistik från kvalitetsregistret Riksstroke.</a:t>
            </a:r>
          </a:p>
        </p:txBody>
      </p:sp>
    </p:spTree>
    <p:extLst>
      <p:ext uri="{BB962C8B-B14F-4D97-AF65-F5344CB8AC3E}">
        <p14:creationId xmlns:p14="http://schemas.microsoft.com/office/powerpoint/2010/main" val="298834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337D8-AEA9-4CB7-8DA9-E5FC33181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Workshop 1: Visualisering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8114ABE-8A82-4FC4-90E9-F921268335B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DA19AD-D71C-408A-A259-679E427C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09" y="1883994"/>
            <a:ext cx="458538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337D8-AEA9-4CB7-8DA9-E5FC3318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711" y="476650"/>
            <a:ext cx="6436414" cy="3337129"/>
          </a:xfrm>
        </p:spPr>
        <p:txBody>
          <a:bodyPr/>
          <a:lstStyle/>
          <a:p>
            <a:r>
              <a:rPr lang="sv-SE" dirty="0"/>
              <a:t>PROM</a:t>
            </a:r>
            <a:br>
              <a:rPr lang="sv-SE" dirty="0"/>
            </a:b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642D5872-F169-45EC-B80A-E275E961ED6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1764D2-2946-4762-B351-120B9535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64" y="1384300"/>
            <a:ext cx="427773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E0FC7-BCC7-478E-9F28-15A5884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PROM i kvalitetsregister och verksamheten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2F2364-6F33-4D3E-AD94-2B0A05F0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Patienters och brukares upplevelser får  ett allt större inflytande på utvecklingen av vården, då deras kunskap och erfarenhet  tas till vara i större utsträckning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32F1B79-E1AC-41E1-9F50-E2DC4D818A8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41AF76-79EA-4734-B62B-431DFC768A13}"/>
              </a:ext>
            </a:extLst>
          </p:cNvPr>
          <p:cNvSpPr txBox="1"/>
          <p:nvPr/>
        </p:nvSpPr>
        <p:spPr>
          <a:xfrm>
            <a:off x="971550" y="2521539"/>
            <a:ext cx="7004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 svensk rutinsjukvård används idag patientrapporterade mått både av enskilda intresserade kliniker/ vårdpersonal och systematiskt, framförallt inom de nationella kvalitetsregistren.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7EC84F8-DEBA-4D98-90D0-29F34E09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00" y="3729826"/>
            <a:ext cx="113395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7A997-88EA-406A-8D12-9322DE7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PROM/PROMIS i kvalitetsregister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643F701-EE6F-429A-AAC2-461E0129066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9A16FD-81A4-495F-962A-CCA7E345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1" y="1212174"/>
            <a:ext cx="2486025" cy="28194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51657DC-150B-46D9-8F44-DE7D0940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4" y="1290794"/>
            <a:ext cx="4791075" cy="25241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A7B2FD4-81EE-42F2-BDCC-F10D3823876C}"/>
              </a:ext>
            </a:extLst>
          </p:cNvPr>
          <p:cNvSpPr txBox="1"/>
          <p:nvPr/>
        </p:nvSpPr>
        <p:spPr>
          <a:xfrm>
            <a:off x="895350" y="4031574"/>
            <a:ext cx="713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http://kvalitetsregister.se/tjanster/omnationellakvalitetsregister/publikationer.2497.html</a:t>
            </a:r>
          </a:p>
        </p:txBody>
      </p:sp>
    </p:spTree>
    <p:extLst>
      <p:ext uri="{BB962C8B-B14F-4D97-AF65-F5344CB8AC3E}">
        <p14:creationId xmlns:p14="http://schemas.microsoft.com/office/powerpoint/2010/main" val="361070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31375-FF12-4B78-844E-3B4B7288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744936"/>
            <a:ext cx="1079500" cy="5166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v-SE" dirty="0"/>
              <a:t>PROM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2F9DA0-C266-4698-94D4-FFEBE0F0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220692"/>
            <a:ext cx="4108450" cy="26928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dirty="0"/>
              <a:t>Patient </a:t>
            </a:r>
            <a:r>
              <a:rPr lang="sv-SE" dirty="0" err="1"/>
              <a:t>Reported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• symptom  </a:t>
            </a:r>
          </a:p>
          <a:p>
            <a:pPr marL="0" indent="0">
              <a:buNone/>
            </a:pPr>
            <a:r>
              <a:rPr lang="sv-SE" dirty="0"/>
              <a:t>• funktionsförmåga  </a:t>
            </a:r>
          </a:p>
          <a:p>
            <a:pPr marL="0" indent="0">
              <a:buNone/>
            </a:pPr>
            <a:r>
              <a:rPr lang="sv-SE" dirty="0"/>
              <a:t>• livskvalitet/hälsorelaterad livskvalitet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71B4E16-CFD6-459C-91FF-BD97921ACE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EE45456C-D416-4D04-90C0-427B5AA4E15F}"/>
              </a:ext>
            </a:extLst>
          </p:cNvPr>
          <p:cNvSpPr txBox="1">
            <a:spLocks/>
          </p:cNvSpPr>
          <p:nvPr/>
        </p:nvSpPr>
        <p:spPr>
          <a:xfrm>
            <a:off x="4572000" y="755091"/>
            <a:ext cx="1079500" cy="51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PREM</a:t>
            </a:r>
            <a:r>
              <a:rPr lang="sv-SE" dirty="0"/>
              <a:t> 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96B1158-B5DB-47E1-9BE0-CC520A02249B}"/>
              </a:ext>
            </a:extLst>
          </p:cNvPr>
          <p:cNvSpPr txBox="1">
            <a:spLocks/>
          </p:cNvSpPr>
          <p:nvPr/>
        </p:nvSpPr>
        <p:spPr>
          <a:xfrm>
            <a:off x="4572000" y="1225321"/>
            <a:ext cx="4489450" cy="2692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baseline="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0" i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Patient </a:t>
            </a:r>
            <a:r>
              <a:rPr lang="sv-SE" dirty="0" err="1"/>
              <a:t>Reported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  <a:p>
            <a:r>
              <a:rPr lang="sv-SE" dirty="0"/>
              <a:t>mått på patienttillfredsställelse exempelvis med information om undersökning, behandling, trygghet i processen</a:t>
            </a:r>
          </a:p>
        </p:txBody>
      </p:sp>
    </p:spTree>
    <p:extLst>
      <p:ext uri="{BB962C8B-B14F-4D97-AF65-F5344CB8AC3E}">
        <p14:creationId xmlns:p14="http://schemas.microsoft.com/office/powerpoint/2010/main" val="35226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40110-07BD-4CAC-87FB-8585DDD0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335093"/>
            <a:ext cx="7429499" cy="510521"/>
          </a:xfrm>
        </p:spPr>
        <p:txBody>
          <a:bodyPr/>
          <a:lstStyle/>
          <a:p>
            <a:r>
              <a:rPr lang="sv-SE" dirty="0"/>
              <a:t>Olika typer av mått på hälsorelaterad livskvalitet och deras skilda syften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598CF-4699-4421-BCA1-185B25EBE9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F5FDBA-26D8-4B30-8FD2-69DB666F109D}"/>
              </a:ext>
            </a:extLst>
          </p:cNvPr>
          <p:cNvSpPr/>
          <p:nvPr/>
        </p:nvSpPr>
        <p:spPr>
          <a:xfrm>
            <a:off x="5086350" y="1042482"/>
            <a:ext cx="35306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>
                <a:latin typeface="Gill Sans Nova Cond Ultra Bold" panose="020B0B04020104020203" pitchFamily="34" charset="0"/>
              </a:rPr>
              <a:t>Sjukdomsspecifika mått </a:t>
            </a:r>
            <a:br>
              <a:rPr lang="sv-SE" dirty="0"/>
            </a:br>
            <a:r>
              <a:rPr lang="sv-SE" dirty="0"/>
              <a:t>Utifrån befintlig kunskap om en specifik sjukdoms karaktär fånga alla viktiga aspekter av denna sjukdoms påverkan på livskvaliteten. </a:t>
            </a:r>
            <a:br>
              <a:rPr lang="sv-SE" dirty="0"/>
            </a:br>
            <a:r>
              <a:rPr lang="sv-SE" dirty="0"/>
              <a:t>Exempel </a:t>
            </a:r>
            <a:r>
              <a:rPr lang="sv-SE" dirty="0" err="1"/>
              <a:t>Catquest</a:t>
            </a:r>
            <a:r>
              <a:rPr lang="sv-SE" dirty="0"/>
              <a:t> 9-SF, VFQI-25, KOOS, HOOS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6F55B15-47EE-4498-A007-2754E48A68D1}"/>
              </a:ext>
            </a:extLst>
          </p:cNvPr>
          <p:cNvSpPr txBox="1"/>
          <p:nvPr/>
        </p:nvSpPr>
        <p:spPr>
          <a:xfrm>
            <a:off x="774700" y="1042483"/>
            <a:ext cx="3721100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atin typeface="Gill Sans Nova Cond Ultra Bold" panose="020B0604020202020204" pitchFamily="34" charset="0"/>
              </a:rPr>
              <a:t>Generella mått</a:t>
            </a:r>
            <a:br>
              <a:rPr lang="sv-SE" dirty="0"/>
            </a:br>
            <a:r>
              <a:rPr lang="sv-SE" dirty="0"/>
              <a:t>Ge ökad helhetssyn och ny kunskap om hur livskvalitet kan påverkas vid sjukdom,  och även om hur olika kombinationer av sjukdomar och behandlingsbiverkningar kan påverka. Jämförelser mellan </a:t>
            </a:r>
            <a:r>
              <a:rPr lang="sv-SE"/>
              <a:t>olika sjukdomsgrupper</a:t>
            </a:r>
            <a:r>
              <a:rPr lang="sv-SE" dirty="0"/>
              <a:t>.  </a:t>
            </a:r>
          </a:p>
          <a:p>
            <a:r>
              <a:rPr lang="sv-SE" dirty="0"/>
              <a:t>Exempel EQ5D, RAND-36, SF-36</a:t>
            </a:r>
          </a:p>
        </p:txBody>
      </p:sp>
    </p:spTree>
    <p:extLst>
      <p:ext uri="{BB962C8B-B14F-4D97-AF65-F5344CB8AC3E}">
        <p14:creationId xmlns:p14="http://schemas.microsoft.com/office/powerpoint/2010/main" val="8965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3129E-2E85-4E39-BE2B-4640EE8F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870348"/>
            <a:ext cx="6908799" cy="510521"/>
          </a:xfrm>
        </p:spPr>
        <p:txBody>
          <a:bodyPr/>
          <a:lstStyle/>
          <a:p>
            <a:r>
              <a:rPr lang="sv-SE" dirty="0"/>
              <a:t>Vad kan patientrapporterade mått användas till?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97E755-4286-4A95-8854-619143BB89A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sv-SE" dirty="0"/>
              <a:t>RC SYD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07BDFE3-8E3A-48C8-B039-9B6191DCCB2E}"/>
              </a:ext>
            </a:extLst>
          </p:cNvPr>
          <p:cNvSpPr/>
          <p:nvPr/>
        </p:nvSpPr>
        <p:spPr>
          <a:xfrm>
            <a:off x="879475" y="1380869"/>
            <a:ext cx="73850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som utfallsmått vid en behandling (kallas då ofta Patient-</a:t>
            </a:r>
            <a:r>
              <a:rPr lang="sv-SE" dirty="0" err="1"/>
              <a:t>Reported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, PROM) </a:t>
            </a:r>
          </a:p>
          <a:p>
            <a:r>
              <a:rPr lang="sv-SE" dirty="0"/>
              <a:t>• för att tillsammans med medicinska data ge mer fullständig kunskap om hälsoläge och hälsoutveckling  </a:t>
            </a:r>
          </a:p>
          <a:p>
            <a:r>
              <a:rPr lang="sv-SE" dirty="0"/>
              <a:t>• för att identifiera riskgrupper som kan behöva extra/andra insatser  </a:t>
            </a:r>
          </a:p>
          <a:p>
            <a:r>
              <a:rPr lang="sv-SE" dirty="0"/>
              <a:t>• i det enskilda patientmötet, för ökad delaktighet och som grund för val av vidare behandling </a:t>
            </a:r>
          </a:p>
          <a:p>
            <a:r>
              <a:rPr lang="sv-SE" dirty="0"/>
              <a:t>• för att bedöma behandlingsbörda/biverkningar (undersöka orsaker till dålig följsamhet till behandling)  </a:t>
            </a:r>
          </a:p>
        </p:txBody>
      </p:sp>
    </p:spTree>
    <p:extLst>
      <p:ext uri="{BB962C8B-B14F-4D97-AF65-F5344CB8AC3E}">
        <p14:creationId xmlns:p14="http://schemas.microsoft.com/office/powerpoint/2010/main" val="9755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6_9_Presentation">
  <a:themeElements>
    <a:clrScheme name="Region Blekinge">
      <a:dk1>
        <a:sysClr val="windowText" lastClr="000000"/>
      </a:dk1>
      <a:lt1>
        <a:sysClr val="window" lastClr="FFFFFF"/>
      </a:lt1>
      <a:dk2>
        <a:srgbClr val="003D7C"/>
      </a:dk2>
      <a:lt2>
        <a:srgbClr val="FFFFFF"/>
      </a:lt2>
      <a:accent1>
        <a:srgbClr val="00A6E2"/>
      </a:accent1>
      <a:accent2>
        <a:srgbClr val="003D7C"/>
      </a:accent2>
      <a:accent3>
        <a:srgbClr val="98C21D"/>
      </a:accent3>
      <a:accent4>
        <a:srgbClr val="2D934F"/>
      </a:accent4>
      <a:accent5>
        <a:srgbClr val="D7007F"/>
      </a:accent5>
      <a:accent6>
        <a:srgbClr val="F18700"/>
      </a:accent6>
      <a:hlink>
        <a:srgbClr val="6E368C"/>
      </a:hlink>
      <a:folHlink>
        <a:srgbClr val="E318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3A6B94AB-9AC6-493E-B36B-B750673A9344}" vid="{6AD9B554-5742-433C-BC9E-516D400D92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272</TotalTime>
  <Words>345</Words>
  <Application>Microsoft Office PowerPoint</Application>
  <PresentationFormat>Bildspel på skärmen (16:9)</PresentationFormat>
  <Paragraphs>61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Gill Sans Nova Cond Ultra Bold</vt:lpstr>
      <vt:lpstr>16_9_Presentation</vt:lpstr>
      <vt:lpstr>Pharosdag</vt:lpstr>
      <vt:lpstr>Framtidens kvalitetsregister </vt:lpstr>
      <vt:lpstr>Workshop 1: Visualisering</vt:lpstr>
      <vt:lpstr>PROM </vt:lpstr>
      <vt:lpstr>PROM i kvalitetsregister och verksamheten</vt:lpstr>
      <vt:lpstr>PROM/PROMIS i kvalitetsregister</vt:lpstr>
      <vt:lpstr>PROM </vt:lpstr>
      <vt:lpstr>Olika typer av mått på hälsorelaterad livskvalitet och deras skilda syften</vt:lpstr>
      <vt:lpstr>Vad kan patientrapporterade mått användas till?</vt:lpstr>
      <vt:lpstr>Workshop 2 Registrets plats i vårdprocessen</vt:lpstr>
      <vt:lpstr>Vårdepisoder</vt:lpstr>
      <vt:lpstr> OLIKA TYPER AV KVALITETSREGISTER MED NÅGRA EXEMPEL</vt:lpstr>
      <vt:lpstr>Registrets plats i vårdprocessen</vt:lpstr>
      <vt:lpstr>Vilka variabler fångas i ert register? Markera i vårdprocessen. Hur och vad skulle vara lämpligt att utveckla i registret? Finns det potential till samarbeten?</vt:lpstr>
      <vt:lpstr>Tack för uppmärksamheten!</vt:lpstr>
    </vt:vector>
  </TitlesOfParts>
  <Company>Landstinget Blekinge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Pharosdag</dc:title>
  <dc:creator>Albrecht, Susanne</dc:creator>
  <cp:lastModifiedBy>Albrecht, Susanne</cp:lastModifiedBy>
  <cp:revision>20</cp:revision>
  <cp:lastPrinted>2019-09-06T14:49:19Z</cp:lastPrinted>
  <dcterms:created xsi:type="dcterms:W3CDTF">2019-09-06T10:36:55Z</dcterms:created>
  <dcterms:modified xsi:type="dcterms:W3CDTF">2019-09-09T07:16:41Z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åk">
    <vt:lpwstr>Svenska (Sverige)</vt:lpwstr>
  </property>
</Properties>
</file>